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8" r:id="rId6"/>
    <p:sldId id="264" r:id="rId7"/>
    <p:sldId id="266" r:id="rId8"/>
    <p:sldId id="270" r:id="rId9"/>
    <p:sldId id="272" r:id="rId10"/>
    <p:sldId id="279" r:id="rId11"/>
    <p:sldId id="299" r:id="rId12"/>
    <p:sldId id="308" r:id="rId13"/>
    <p:sldId id="273" r:id="rId14"/>
    <p:sldId id="277" r:id="rId15"/>
    <p:sldId id="282" r:id="rId16"/>
    <p:sldId id="281" r:id="rId17"/>
    <p:sldId id="309" r:id="rId18"/>
    <p:sldId id="293" r:id="rId19"/>
    <p:sldId id="304" r:id="rId20"/>
    <p:sldId id="305" r:id="rId21"/>
    <p:sldId id="306" r:id="rId22"/>
    <p:sldId id="294" r:id="rId23"/>
    <p:sldId id="307" r:id="rId24"/>
    <p:sldId id="295" r:id="rId25"/>
    <p:sldId id="301" r:id="rId26"/>
    <p:sldId id="300" r:id="rId27"/>
    <p:sldId id="302" r:id="rId28"/>
    <p:sldId id="283" r:id="rId29"/>
    <p:sldId id="296" r:id="rId30"/>
    <p:sldId id="310" r:id="rId31"/>
    <p:sldId id="311" r:id="rId32"/>
    <p:sldId id="312" r:id="rId33"/>
    <p:sldId id="314" r:id="rId34"/>
    <p:sldId id="316" r:id="rId35"/>
    <p:sldId id="315" r:id="rId36"/>
    <p:sldId id="297" r:id="rId37"/>
    <p:sldId id="26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C0C3"/>
    <a:srgbClr val="ED217C"/>
    <a:srgbClr val="37262D"/>
    <a:srgbClr val="F2F2F2"/>
    <a:srgbClr val="1D68B3"/>
    <a:srgbClr val="FFFFFF"/>
    <a:srgbClr val="12747A"/>
    <a:srgbClr val="4B2929"/>
    <a:srgbClr val="3E22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DFE12B-B030-4807-8DF3-819DF9FD7E69}" v="322" dt="2023-10-19T18:10:28.3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CDC41293-A669-4E0C-B538-E91EB17B7F99}"/>
              </a:ext>
            </a:extLst>
          </p:cNvPr>
          <p:cNvSpPr/>
          <p:nvPr userDrawn="1"/>
        </p:nvSpPr>
        <p:spPr>
          <a:xfrm rot="10800000">
            <a:off x="6095999" y="4174184"/>
            <a:ext cx="6030897" cy="2182166"/>
          </a:xfrm>
          <a:prstGeom prst="homePlate">
            <a:avLst/>
          </a:prstGeom>
          <a:solidFill>
            <a:srgbClr val="37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07BFE-BB38-4E04-81CE-E9881FA91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21/10/2023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093A3-160E-4F76-A450-12DD86A75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#DOH23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A9A43-1B87-49B3-B920-D215CE2B7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AF429A10-AB70-4FF9-995A-8FAD5B3D8688}"/>
              </a:ext>
            </a:extLst>
          </p:cNvPr>
          <p:cNvSpPr/>
          <p:nvPr userDrawn="1"/>
        </p:nvSpPr>
        <p:spPr>
          <a:xfrm>
            <a:off x="0" y="2739083"/>
            <a:ext cx="4211174" cy="1319753"/>
          </a:xfrm>
          <a:prstGeom prst="homePlate">
            <a:avLst/>
          </a:pr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E5C7BBD9-BDE8-461D-BF5C-EEE70D1182A9}"/>
              </a:ext>
            </a:extLst>
          </p:cNvPr>
          <p:cNvSpPr/>
          <p:nvPr userDrawn="1"/>
        </p:nvSpPr>
        <p:spPr>
          <a:xfrm>
            <a:off x="0" y="3762142"/>
            <a:ext cx="2601798" cy="1319753"/>
          </a:xfrm>
          <a:prstGeom prst="homePlate">
            <a:avLst/>
          </a:prstGeom>
          <a:solidFill>
            <a:srgbClr val="3A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1C0EC6-E6E6-43DE-901B-8CA5D8D70B1E}"/>
              </a:ext>
            </a:extLst>
          </p:cNvPr>
          <p:cNvGrpSpPr/>
          <p:nvPr userDrawn="1"/>
        </p:nvGrpSpPr>
        <p:grpSpPr>
          <a:xfrm>
            <a:off x="254639" y="154719"/>
            <a:ext cx="6653521" cy="2332968"/>
            <a:chOff x="254639" y="154719"/>
            <a:chExt cx="6653521" cy="233296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2AD6537-5565-44FD-93C6-BA26921A3C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54639" y="154719"/>
              <a:ext cx="6653521" cy="2332968"/>
            </a:xfrm>
            <a:prstGeom prst="rect">
              <a:avLst/>
            </a:prstGeom>
          </p:spPr>
        </p:pic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72AB60E3-68F6-4B74-9BC3-BABDCD906973}"/>
                </a:ext>
              </a:extLst>
            </p:cNvPr>
            <p:cNvSpPr/>
            <p:nvPr userDrawn="1"/>
          </p:nvSpPr>
          <p:spPr>
            <a:xfrm>
              <a:off x="683581" y="2098223"/>
              <a:ext cx="941033" cy="343136"/>
            </a:xfrm>
            <a:custGeom>
              <a:avLst/>
              <a:gdLst>
                <a:gd name="connsiteX0" fmla="*/ 97654 w 941033"/>
                <a:gd name="connsiteY0" fmla="*/ 5785 h 343136"/>
                <a:gd name="connsiteX1" fmla="*/ 53266 w 941033"/>
                <a:gd name="connsiteY1" fmla="*/ 50173 h 343136"/>
                <a:gd name="connsiteX2" fmla="*/ 0 w 941033"/>
                <a:gd name="connsiteY2" fmla="*/ 85684 h 343136"/>
                <a:gd name="connsiteX3" fmla="*/ 26633 w 941033"/>
                <a:gd name="connsiteY3" fmla="*/ 209971 h 343136"/>
                <a:gd name="connsiteX4" fmla="*/ 71021 w 941033"/>
                <a:gd name="connsiteY4" fmla="*/ 254360 h 343136"/>
                <a:gd name="connsiteX5" fmla="*/ 106532 w 941033"/>
                <a:gd name="connsiteY5" fmla="*/ 280993 h 343136"/>
                <a:gd name="connsiteX6" fmla="*/ 168675 w 941033"/>
                <a:gd name="connsiteY6" fmla="*/ 298748 h 343136"/>
                <a:gd name="connsiteX7" fmla="*/ 532660 w 941033"/>
                <a:gd name="connsiteY7" fmla="*/ 316503 h 343136"/>
                <a:gd name="connsiteX8" fmla="*/ 594803 w 941033"/>
                <a:gd name="connsiteY8" fmla="*/ 325381 h 343136"/>
                <a:gd name="connsiteX9" fmla="*/ 665825 w 941033"/>
                <a:gd name="connsiteY9" fmla="*/ 334259 h 343136"/>
                <a:gd name="connsiteX10" fmla="*/ 719091 w 941033"/>
                <a:gd name="connsiteY10" fmla="*/ 343136 h 343136"/>
                <a:gd name="connsiteX11" fmla="*/ 905522 w 941033"/>
                <a:gd name="connsiteY11" fmla="*/ 325381 h 343136"/>
                <a:gd name="connsiteX12" fmla="*/ 932155 w 941033"/>
                <a:gd name="connsiteY12" fmla="*/ 298748 h 343136"/>
                <a:gd name="connsiteX13" fmla="*/ 941033 w 941033"/>
                <a:gd name="connsiteY13" fmla="*/ 245482 h 343136"/>
                <a:gd name="connsiteX14" fmla="*/ 878889 w 941033"/>
                <a:gd name="connsiteY14" fmla="*/ 50173 h 343136"/>
                <a:gd name="connsiteX15" fmla="*/ 834501 w 941033"/>
                <a:gd name="connsiteY15" fmla="*/ 41295 h 343136"/>
                <a:gd name="connsiteX16" fmla="*/ 674702 w 941033"/>
                <a:gd name="connsiteY16" fmla="*/ 50173 h 343136"/>
                <a:gd name="connsiteX17" fmla="*/ 639192 w 941033"/>
                <a:gd name="connsiteY17" fmla="*/ 59051 h 343136"/>
                <a:gd name="connsiteX18" fmla="*/ 594803 w 941033"/>
                <a:gd name="connsiteY18" fmla="*/ 67928 h 343136"/>
                <a:gd name="connsiteX19" fmla="*/ 275207 w 941033"/>
                <a:gd name="connsiteY19" fmla="*/ 59051 h 343136"/>
                <a:gd name="connsiteX20" fmla="*/ 221941 w 941033"/>
                <a:gd name="connsiteY20" fmla="*/ 41295 h 343136"/>
                <a:gd name="connsiteX21" fmla="*/ 159798 w 941033"/>
                <a:gd name="connsiteY21" fmla="*/ 5785 h 343136"/>
                <a:gd name="connsiteX22" fmla="*/ 97654 w 941033"/>
                <a:gd name="connsiteY22" fmla="*/ 5785 h 343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1033" h="343136">
                  <a:moveTo>
                    <a:pt x="97654" y="5785"/>
                  </a:moveTo>
                  <a:cubicBezTo>
                    <a:pt x="79899" y="13183"/>
                    <a:pt x="69783" y="37327"/>
                    <a:pt x="53266" y="50173"/>
                  </a:cubicBezTo>
                  <a:cubicBezTo>
                    <a:pt x="-43464" y="125406"/>
                    <a:pt x="61096" y="24584"/>
                    <a:pt x="0" y="85684"/>
                  </a:cubicBezTo>
                  <a:cubicBezTo>
                    <a:pt x="8878" y="127113"/>
                    <a:pt x="10191" y="170922"/>
                    <a:pt x="26633" y="209971"/>
                  </a:cubicBezTo>
                  <a:cubicBezTo>
                    <a:pt x="34753" y="229256"/>
                    <a:pt x="54281" y="241805"/>
                    <a:pt x="71021" y="254360"/>
                  </a:cubicBezTo>
                  <a:cubicBezTo>
                    <a:pt x="82858" y="263238"/>
                    <a:pt x="93062" y="274870"/>
                    <a:pt x="106532" y="280993"/>
                  </a:cubicBezTo>
                  <a:cubicBezTo>
                    <a:pt x="126144" y="289908"/>
                    <a:pt x="147683" y="293904"/>
                    <a:pt x="168675" y="298748"/>
                  </a:cubicBezTo>
                  <a:cubicBezTo>
                    <a:pt x="274862" y="323253"/>
                    <a:pt x="487644" y="315217"/>
                    <a:pt x="532660" y="316503"/>
                  </a:cubicBezTo>
                  <a:lnTo>
                    <a:pt x="594803" y="325381"/>
                  </a:lnTo>
                  <a:lnTo>
                    <a:pt x="665825" y="334259"/>
                  </a:lnTo>
                  <a:cubicBezTo>
                    <a:pt x="683644" y="336805"/>
                    <a:pt x="701336" y="340177"/>
                    <a:pt x="719091" y="343136"/>
                  </a:cubicBezTo>
                  <a:cubicBezTo>
                    <a:pt x="781235" y="337218"/>
                    <a:pt x="844409" y="338113"/>
                    <a:pt x="905522" y="325381"/>
                  </a:cubicBezTo>
                  <a:cubicBezTo>
                    <a:pt x="917813" y="322820"/>
                    <a:pt x="927056" y="310221"/>
                    <a:pt x="932155" y="298748"/>
                  </a:cubicBezTo>
                  <a:cubicBezTo>
                    <a:pt x="939466" y="282299"/>
                    <a:pt x="938074" y="263237"/>
                    <a:pt x="941033" y="245482"/>
                  </a:cubicBezTo>
                  <a:cubicBezTo>
                    <a:pt x="914707" y="61202"/>
                    <a:pt x="974905" y="71511"/>
                    <a:pt x="878889" y="50173"/>
                  </a:cubicBezTo>
                  <a:cubicBezTo>
                    <a:pt x="864159" y="46900"/>
                    <a:pt x="849297" y="44254"/>
                    <a:pt x="834501" y="41295"/>
                  </a:cubicBezTo>
                  <a:cubicBezTo>
                    <a:pt x="781235" y="44254"/>
                    <a:pt x="727831" y="45343"/>
                    <a:pt x="674702" y="50173"/>
                  </a:cubicBezTo>
                  <a:cubicBezTo>
                    <a:pt x="662551" y="51278"/>
                    <a:pt x="651102" y="56404"/>
                    <a:pt x="639192" y="59051"/>
                  </a:cubicBezTo>
                  <a:cubicBezTo>
                    <a:pt x="624462" y="62324"/>
                    <a:pt x="609599" y="64969"/>
                    <a:pt x="594803" y="67928"/>
                  </a:cubicBezTo>
                  <a:cubicBezTo>
                    <a:pt x="488271" y="64969"/>
                    <a:pt x="381509" y="66644"/>
                    <a:pt x="275207" y="59051"/>
                  </a:cubicBezTo>
                  <a:cubicBezTo>
                    <a:pt x="256539" y="57718"/>
                    <a:pt x="239044" y="48896"/>
                    <a:pt x="221941" y="41295"/>
                  </a:cubicBezTo>
                  <a:cubicBezTo>
                    <a:pt x="174208" y="20080"/>
                    <a:pt x="217364" y="23498"/>
                    <a:pt x="159798" y="5785"/>
                  </a:cubicBezTo>
                  <a:cubicBezTo>
                    <a:pt x="133722" y="-2239"/>
                    <a:pt x="115409" y="-1613"/>
                    <a:pt x="97654" y="57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1D7939E-C3B6-4278-AA7B-10B14122FC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03081" y="4893275"/>
            <a:ext cx="2691636" cy="62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30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olo e l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D83B2-AC13-4887-B704-C33EA39D8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05AD8-DAC4-45F3-9014-9AA6CBE51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21/10/2023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F3603-26FF-4216-8ED5-7CD9FED25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#DOH23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4159A-445A-4BD1-B823-B9BF3C10A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B711B7-B622-4F17-9D62-6502F241E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96EAFAB2-D2DC-7D87-8FE7-CA53AD936704}"/>
              </a:ext>
            </a:extLst>
          </p:cNvPr>
          <p:cNvSpPr/>
          <p:nvPr userDrawn="1"/>
        </p:nvSpPr>
        <p:spPr>
          <a:xfrm rot="10800000">
            <a:off x="10744374" y="1690689"/>
            <a:ext cx="6096001" cy="2204630"/>
          </a:xfrm>
          <a:prstGeom prst="homePlate">
            <a:avLst>
              <a:gd name="adj" fmla="val 53013"/>
            </a:avLst>
          </a:prstGeom>
          <a:solidFill>
            <a:srgbClr val="37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1DE7A448-2507-B9B3-1FCC-EAD1D4C3B27D}"/>
              </a:ext>
            </a:extLst>
          </p:cNvPr>
          <p:cNvSpPr/>
          <p:nvPr userDrawn="1"/>
        </p:nvSpPr>
        <p:spPr>
          <a:xfrm>
            <a:off x="0" y="4621736"/>
            <a:ext cx="2089951" cy="1319753"/>
          </a:xfrm>
          <a:prstGeom prst="homePlate">
            <a:avLst/>
          </a:pr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5387DF3C-9100-73A6-CC0C-08A15F85DC63}"/>
              </a:ext>
            </a:extLst>
          </p:cNvPr>
          <p:cNvSpPr/>
          <p:nvPr userDrawn="1"/>
        </p:nvSpPr>
        <p:spPr>
          <a:xfrm>
            <a:off x="0" y="5538247"/>
            <a:ext cx="1530656" cy="1319753"/>
          </a:xfrm>
          <a:prstGeom prst="homePlate">
            <a:avLst>
              <a:gd name="adj" fmla="val 51248"/>
            </a:avLst>
          </a:prstGeom>
          <a:solidFill>
            <a:srgbClr val="3A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602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olo e l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D83B2-AC13-4887-B704-C33EA39D8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05AD8-DAC4-45F3-9014-9AA6CBE51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21/10/2023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F3603-26FF-4216-8ED5-7CD9FED25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#DOH23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4159A-445A-4BD1-B823-B9BF3C10A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B711B7-B622-4F17-9D62-6502F241E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96EAFAB2-D2DC-7D87-8FE7-CA53AD936704}"/>
              </a:ext>
            </a:extLst>
          </p:cNvPr>
          <p:cNvSpPr/>
          <p:nvPr userDrawn="1"/>
        </p:nvSpPr>
        <p:spPr>
          <a:xfrm rot="10800000">
            <a:off x="10744374" y="1690689"/>
            <a:ext cx="6096001" cy="2204630"/>
          </a:xfrm>
          <a:prstGeom prst="homePlate">
            <a:avLst>
              <a:gd name="adj" fmla="val 53013"/>
            </a:avLst>
          </a:prstGeom>
          <a:solidFill>
            <a:srgbClr val="37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1DE7A448-2507-B9B3-1FCC-EAD1D4C3B27D}"/>
              </a:ext>
            </a:extLst>
          </p:cNvPr>
          <p:cNvSpPr/>
          <p:nvPr userDrawn="1"/>
        </p:nvSpPr>
        <p:spPr>
          <a:xfrm>
            <a:off x="-838200" y="4621736"/>
            <a:ext cx="2089951" cy="1319753"/>
          </a:xfrm>
          <a:prstGeom prst="homePlate">
            <a:avLst/>
          </a:pr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5387DF3C-9100-73A6-CC0C-08A15F85DC63}"/>
              </a:ext>
            </a:extLst>
          </p:cNvPr>
          <p:cNvSpPr/>
          <p:nvPr userDrawn="1"/>
        </p:nvSpPr>
        <p:spPr>
          <a:xfrm>
            <a:off x="0" y="5538247"/>
            <a:ext cx="1530656" cy="1319753"/>
          </a:xfrm>
          <a:prstGeom prst="homePlate">
            <a:avLst>
              <a:gd name="adj" fmla="val 51248"/>
            </a:avLst>
          </a:prstGeom>
          <a:solidFill>
            <a:srgbClr val="3A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117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A33FD-3F6C-4B3A-BF57-62724AD4D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E0DBE-49FF-4ED4-8F63-3A0785576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69694-5CF3-4B81-A59E-BE3E035AD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21/10/2023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DE83A-EE05-44F4-9A57-270D00430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#DOH23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6F282-6AE7-4678-A5FF-DD7C62279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BECF28D-48EB-4765-A71F-7B6C24676323}"/>
              </a:ext>
            </a:extLst>
          </p:cNvPr>
          <p:cNvSpPr/>
          <p:nvPr userDrawn="1"/>
        </p:nvSpPr>
        <p:spPr>
          <a:xfrm>
            <a:off x="-1" y="0"/>
            <a:ext cx="4128117" cy="1319753"/>
          </a:xfrm>
          <a:prstGeom prst="homePlate">
            <a:avLst/>
          </a:pr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B52C5E42-CA30-4954-8797-53A11A75C0AA}"/>
              </a:ext>
            </a:extLst>
          </p:cNvPr>
          <p:cNvSpPr/>
          <p:nvPr userDrawn="1"/>
        </p:nvSpPr>
        <p:spPr>
          <a:xfrm>
            <a:off x="0" y="916511"/>
            <a:ext cx="2601798" cy="1319753"/>
          </a:xfrm>
          <a:prstGeom prst="homePlate">
            <a:avLst/>
          </a:prstGeom>
          <a:solidFill>
            <a:srgbClr val="3A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EA9891EE-9535-4C3F-BA50-D538C45BDBF5}"/>
              </a:ext>
            </a:extLst>
          </p:cNvPr>
          <p:cNvSpPr/>
          <p:nvPr userDrawn="1"/>
        </p:nvSpPr>
        <p:spPr>
          <a:xfrm rot="10800000">
            <a:off x="11020146" y="217438"/>
            <a:ext cx="1171854" cy="2204630"/>
          </a:xfrm>
          <a:prstGeom prst="homePlate">
            <a:avLst>
              <a:gd name="adj" fmla="val 78030"/>
            </a:avLst>
          </a:prstGeom>
          <a:solidFill>
            <a:srgbClr val="37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9396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Ringraziamen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C7D4D9-FED1-4815-AC89-60AD8ED9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21/10/2023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B87A8C-5CF3-49A5-8074-FACA9E254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#DOH23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36F9A-1FBA-4EFC-A3E6-BB5EB4667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DDCF57B8-38AA-4A53-B6B5-1A67F3CAB713}"/>
              </a:ext>
            </a:extLst>
          </p:cNvPr>
          <p:cNvSpPr/>
          <p:nvPr userDrawn="1"/>
        </p:nvSpPr>
        <p:spPr>
          <a:xfrm rot="10800000">
            <a:off x="6095999" y="4174184"/>
            <a:ext cx="6096000" cy="2182166"/>
          </a:xfrm>
          <a:prstGeom prst="homePlate">
            <a:avLst/>
          </a:prstGeom>
          <a:solidFill>
            <a:srgbClr val="37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D50B3F18-A001-49FB-83EB-18AFD71FDC8E}"/>
              </a:ext>
            </a:extLst>
          </p:cNvPr>
          <p:cNvSpPr/>
          <p:nvPr userDrawn="1"/>
        </p:nvSpPr>
        <p:spPr>
          <a:xfrm>
            <a:off x="0" y="2739083"/>
            <a:ext cx="4211174" cy="1319753"/>
          </a:xfrm>
          <a:prstGeom prst="homePlate">
            <a:avLst/>
          </a:pr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C809B185-EB91-4C80-BAC3-75DDB28CCC34}"/>
              </a:ext>
            </a:extLst>
          </p:cNvPr>
          <p:cNvSpPr/>
          <p:nvPr userDrawn="1"/>
        </p:nvSpPr>
        <p:spPr>
          <a:xfrm>
            <a:off x="0" y="3762142"/>
            <a:ext cx="2601798" cy="1319753"/>
          </a:xfrm>
          <a:prstGeom prst="homePlate">
            <a:avLst/>
          </a:prstGeom>
          <a:solidFill>
            <a:srgbClr val="3A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C60CEF-FD6A-42C2-8E96-4B935219B495}"/>
              </a:ext>
            </a:extLst>
          </p:cNvPr>
          <p:cNvSpPr txBox="1"/>
          <p:nvPr userDrawn="1"/>
        </p:nvSpPr>
        <p:spPr>
          <a:xfrm>
            <a:off x="7688062" y="1819922"/>
            <a:ext cx="45039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err="1">
                <a:solidFill>
                  <a:srgbClr val="37262D"/>
                </a:solidFill>
                <a:latin typeface="+mn-lt"/>
              </a:rPr>
              <a:t>Grazie</a:t>
            </a:r>
            <a:r>
              <a:rPr lang="en-US" sz="8000" dirty="0">
                <a:solidFill>
                  <a:srgbClr val="37262D"/>
                </a:solidFill>
                <a:latin typeface="+mn-lt"/>
              </a:rPr>
              <a:t>!!!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C920852-5F79-4ECE-B744-335AAB5968E6}"/>
              </a:ext>
            </a:extLst>
          </p:cNvPr>
          <p:cNvGrpSpPr/>
          <p:nvPr userDrawn="1"/>
        </p:nvGrpSpPr>
        <p:grpSpPr>
          <a:xfrm>
            <a:off x="254639" y="154719"/>
            <a:ext cx="6653521" cy="2332968"/>
            <a:chOff x="254639" y="154719"/>
            <a:chExt cx="6653521" cy="233296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F12F0CB-14F2-41A5-904C-85AEC4AC1D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54639" y="154719"/>
              <a:ext cx="6653521" cy="2332968"/>
            </a:xfrm>
            <a:prstGeom prst="rect">
              <a:avLst/>
            </a:prstGeom>
          </p:spPr>
        </p:pic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A87EFBC-E1D1-4FA1-A526-32BAC89AC196}"/>
                </a:ext>
              </a:extLst>
            </p:cNvPr>
            <p:cNvSpPr/>
            <p:nvPr userDrawn="1"/>
          </p:nvSpPr>
          <p:spPr>
            <a:xfrm>
              <a:off x="683581" y="2098223"/>
              <a:ext cx="941033" cy="343136"/>
            </a:xfrm>
            <a:custGeom>
              <a:avLst/>
              <a:gdLst>
                <a:gd name="connsiteX0" fmla="*/ 97654 w 941033"/>
                <a:gd name="connsiteY0" fmla="*/ 5785 h 343136"/>
                <a:gd name="connsiteX1" fmla="*/ 53266 w 941033"/>
                <a:gd name="connsiteY1" fmla="*/ 50173 h 343136"/>
                <a:gd name="connsiteX2" fmla="*/ 0 w 941033"/>
                <a:gd name="connsiteY2" fmla="*/ 85684 h 343136"/>
                <a:gd name="connsiteX3" fmla="*/ 26633 w 941033"/>
                <a:gd name="connsiteY3" fmla="*/ 209971 h 343136"/>
                <a:gd name="connsiteX4" fmla="*/ 71021 w 941033"/>
                <a:gd name="connsiteY4" fmla="*/ 254360 h 343136"/>
                <a:gd name="connsiteX5" fmla="*/ 106532 w 941033"/>
                <a:gd name="connsiteY5" fmla="*/ 280993 h 343136"/>
                <a:gd name="connsiteX6" fmla="*/ 168675 w 941033"/>
                <a:gd name="connsiteY6" fmla="*/ 298748 h 343136"/>
                <a:gd name="connsiteX7" fmla="*/ 532660 w 941033"/>
                <a:gd name="connsiteY7" fmla="*/ 316503 h 343136"/>
                <a:gd name="connsiteX8" fmla="*/ 594803 w 941033"/>
                <a:gd name="connsiteY8" fmla="*/ 325381 h 343136"/>
                <a:gd name="connsiteX9" fmla="*/ 665825 w 941033"/>
                <a:gd name="connsiteY9" fmla="*/ 334259 h 343136"/>
                <a:gd name="connsiteX10" fmla="*/ 719091 w 941033"/>
                <a:gd name="connsiteY10" fmla="*/ 343136 h 343136"/>
                <a:gd name="connsiteX11" fmla="*/ 905522 w 941033"/>
                <a:gd name="connsiteY11" fmla="*/ 325381 h 343136"/>
                <a:gd name="connsiteX12" fmla="*/ 932155 w 941033"/>
                <a:gd name="connsiteY12" fmla="*/ 298748 h 343136"/>
                <a:gd name="connsiteX13" fmla="*/ 941033 w 941033"/>
                <a:gd name="connsiteY13" fmla="*/ 245482 h 343136"/>
                <a:gd name="connsiteX14" fmla="*/ 878889 w 941033"/>
                <a:gd name="connsiteY14" fmla="*/ 50173 h 343136"/>
                <a:gd name="connsiteX15" fmla="*/ 834501 w 941033"/>
                <a:gd name="connsiteY15" fmla="*/ 41295 h 343136"/>
                <a:gd name="connsiteX16" fmla="*/ 674702 w 941033"/>
                <a:gd name="connsiteY16" fmla="*/ 50173 h 343136"/>
                <a:gd name="connsiteX17" fmla="*/ 639192 w 941033"/>
                <a:gd name="connsiteY17" fmla="*/ 59051 h 343136"/>
                <a:gd name="connsiteX18" fmla="*/ 594803 w 941033"/>
                <a:gd name="connsiteY18" fmla="*/ 67928 h 343136"/>
                <a:gd name="connsiteX19" fmla="*/ 275207 w 941033"/>
                <a:gd name="connsiteY19" fmla="*/ 59051 h 343136"/>
                <a:gd name="connsiteX20" fmla="*/ 221941 w 941033"/>
                <a:gd name="connsiteY20" fmla="*/ 41295 h 343136"/>
                <a:gd name="connsiteX21" fmla="*/ 159798 w 941033"/>
                <a:gd name="connsiteY21" fmla="*/ 5785 h 343136"/>
                <a:gd name="connsiteX22" fmla="*/ 97654 w 941033"/>
                <a:gd name="connsiteY22" fmla="*/ 5785 h 343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1033" h="343136">
                  <a:moveTo>
                    <a:pt x="97654" y="5785"/>
                  </a:moveTo>
                  <a:cubicBezTo>
                    <a:pt x="79899" y="13183"/>
                    <a:pt x="69783" y="37327"/>
                    <a:pt x="53266" y="50173"/>
                  </a:cubicBezTo>
                  <a:cubicBezTo>
                    <a:pt x="-43464" y="125406"/>
                    <a:pt x="61096" y="24584"/>
                    <a:pt x="0" y="85684"/>
                  </a:cubicBezTo>
                  <a:cubicBezTo>
                    <a:pt x="8878" y="127113"/>
                    <a:pt x="10191" y="170922"/>
                    <a:pt x="26633" y="209971"/>
                  </a:cubicBezTo>
                  <a:cubicBezTo>
                    <a:pt x="34753" y="229256"/>
                    <a:pt x="54281" y="241805"/>
                    <a:pt x="71021" y="254360"/>
                  </a:cubicBezTo>
                  <a:cubicBezTo>
                    <a:pt x="82858" y="263238"/>
                    <a:pt x="93062" y="274870"/>
                    <a:pt x="106532" y="280993"/>
                  </a:cubicBezTo>
                  <a:cubicBezTo>
                    <a:pt x="126144" y="289908"/>
                    <a:pt x="147683" y="293904"/>
                    <a:pt x="168675" y="298748"/>
                  </a:cubicBezTo>
                  <a:cubicBezTo>
                    <a:pt x="274862" y="323253"/>
                    <a:pt x="487644" y="315217"/>
                    <a:pt x="532660" y="316503"/>
                  </a:cubicBezTo>
                  <a:lnTo>
                    <a:pt x="594803" y="325381"/>
                  </a:lnTo>
                  <a:lnTo>
                    <a:pt x="665825" y="334259"/>
                  </a:lnTo>
                  <a:cubicBezTo>
                    <a:pt x="683644" y="336805"/>
                    <a:pt x="701336" y="340177"/>
                    <a:pt x="719091" y="343136"/>
                  </a:cubicBezTo>
                  <a:cubicBezTo>
                    <a:pt x="781235" y="337218"/>
                    <a:pt x="844409" y="338113"/>
                    <a:pt x="905522" y="325381"/>
                  </a:cubicBezTo>
                  <a:cubicBezTo>
                    <a:pt x="917813" y="322820"/>
                    <a:pt x="927056" y="310221"/>
                    <a:pt x="932155" y="298748"/>
                  </a:cubicBezTo>
                  <a:cubicBezTo>
                    <a:pt x="939466" y="282299"/>
                    <a:pt x="938074" y="263237"/>
                    <a:pt x="941033" y="245482"/>
                  </a:cubicBezTo>
                  <a:cubicBezTo>
                    <a:pt x="914707" y="61202"/>
                    <a:pt x="974905" y="71511"/>
                    <a:pt x="878889" y="50173"/>
                  </a:cubicBezTo>
                  <a:cubicBezTo>
                    <a:pt x="864159" y="46900"/>
                    <a:pt x="849297" y="44254"/>
                    <a:pt x="834501" y="41295"/>
                  </a:cubicBezTo>
                  <a:cubicBezTo>
                    <a:pt x="781235" y="44254"/>
                    <a:pt x="727831" y="45343"/>
                    <a:pt x="674702" y="50173"/>
                  </a:cubicBezTo>
                  <a:cubicBezTo>
                    <a:pt x="662551" y="51278"/>
                    <a:pt x="651102" y="56404"/>
                    <a:pt x="639192" y="59051"/>
                  </a:cubicBezTo>
                  <a:cubicBezTo>
                    <a:pt x="624462" y="62324"/>
                    <a:pt x="609599" y="64969"/>
                    <a:pt x="594803" y="67928"/>
                  </a:cubicBezTo>
                  <a:cubicBezTo>
                    <a:pt x="488271" y="64969"/>
                    <a:pt x="381509" y="66644"/>
                    <a:pt x="275207" y="59051"/>
                  </a:cubicBezTo>
                  <a:cubicBezTo>
                    <a:pt x="256539" y="57718"/>
                    <a:pt x="239044" y="48896"/>
                    <a:pt x="221941" y="41295"/>
                  </a:cubicBezTo>
                  <a:cubicBezTo>
                    <a:pt x="174208" y="20080"/>
                    <a:pt x="217364" y="23498"/>
                    <a:pt x="159798" y="5785"/>
                  </a:cubicBezTo>
                  <a:cubicBezTo>
                    <a:pt x="133722" y="-2239"/>
                    <a:pt x="115409" y="-1613"/>
                    <a:pt x="97654" y="57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62BEF62-DAE2-4A22-84F9-2AA16ADC5C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03081" y="4893275"/>
            <a:ext cx="2691636" cy="62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81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9B7D1EAD-417B-42D7-B1AA-06517480EDC6}"/>
              </a:ext>
            </a:extLst>
          </p:cNvPr>
          <p:cNvSpPr/>
          <p:nvPr userDrawn="1"/>
        </p:nvSpPr>
        <p:spPr>
          <a:xfrm rot="10800000">
            <a:off x="6161103" y="-612127"/>
            <a:ext cx="6030897" cy="2182166"/>
          </a:xfrm>
          <a:prstGeom prst="homePlate">
            <a:avLst/>
          </a:prstGeom>
          <a:solidFill>
            <a:srgbClr val="37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1E53F3-1A36-433C-B5FB-AE6B32F65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21/10/2023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A27D0-CBC6-4B8B-8273-0A4E9355B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#DOH23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AF4F3B-AC57-4655-AA75-108938935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1190C9-C861-453D-AAEC-FEA91E8C4C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0431" y="2261808"/>
            <a:ext cx="3569728" cy="9977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7CB0894-0075-4ED7-8D8B-E943D3FB3974}"/>
              </a:ext>
            </a:extLst>
          </p:cNvPr>
          <p:cNvSpPr txBox="1"/>
          <p:nvPr userDrawn="1"/>
        </p:nvSpPr>
        <p:spPr>
          <a:xfrm>
            <a:off x="5850384" y="136525"/>
            <a:ext cx="59036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dirty="0">
                <a:solidFill>
                  <a:schemeClr val="bg1">
                    <a:lumMod val="95000"/>
                  </a:schemeClr>
                </a:solidFill>
              </a:rPr>
              <a:t>Sponsor &amp; Org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2BA1970-B9FD-4552-A941-7BFA3D9EE7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493486"/>
            <a:ext cx="4723336" cy="10056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D05FFC5-3F77-440B-A91C-130F3410EA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68271" y="3488712"/>
            <a:ext cx="1985529" cy="94896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2787957-1BF8-4BB4-8355-9D915756298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35682" y="4945785"/>
            <a:ext cx="2520634" cy="844148"/>
          </a:xfrm>
          <a:prstGeom prst="rect">
            <a:avLst/>
          </a:prstGeom>
        </p:spPr>
      </p:pic>
      <p:pic>
        <p:nvPicPr>
          <p:cNvPr id="22" name="Picture 21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0A5C07CB-9861-400A-A9C5-842782CC0C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05536" y="2078873"/>
            <a:ext cx="3386033" cy="1180646"/>
          </a:xfrm>
          <a:prstGeom prst="rect">
            <a:avLst/>
          </a:prstGeom>
        </p:spPr>
      </p:pic>
      <p:pic>
        <p:nvPicPr>
          <p:cNvPr id="29" name="Picture 28" descr="A black and white logo&#10;&#10;Description automatically generated">
            <a:extLst>
              <a:ext uri="{FF2B5EF4-FFF2-40B4-BE49-F238E27FC236}">
                <a16:creationId xmlns:a16="http://schemas.microsoft.com/office/drawing/2014/main" id="{2D5C1736-E921-4CC4-A793-7C4B6189A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7482" y="2111401"/>
            <a:ext cx="1717035" cy="20194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D23B329-0A71-4A29-9795-09BAABE02052}"/>
              </a:ext>
            </a:extLst>
          </p:cNvPr>
          <p:cNvGrpSpPr/>
          <p:nvPr userDrawn="1"/>
        </p:nvGrpSpPr>
        <p:grpSpPr>
          <a:xfrm>
            <a:off x="8296983" y="4560721"/>
            <a:ext cx="3056817" cy="1234940"/>
            <a:chOff x="1238832" y="4616072"/>
            <a:chExt cx="3056817" cy="123494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454DF6E-CFA1-4D53-BA81-9B4796D3D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60709" y="4616072"/>
              <a:ext cx="1234940" cy="12349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AC13DE1-C6EC-4D8C-9BE6-612BF161C915}"/>
                </a:ext>
              </a:extLst>
            </p:cNvPr>
            <p:cNvSpPr txBox="1"/>
            <p:nvPr/>
          </p:nvSpPr>
          <p:spPr>
            <a:xfrm>
              <a:off x="1238832" y="5383619"/>
              <a:ext cx="274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Segoe UI" panose="020B0502040204020203" pitchFamily="34" charset="0"/>
                  <a:cs typeface="Segoe UI" panose="020B0502040204020203" pitchFamily="34" charset="0"/>
                </a:rPr>
                <a:t>getlatestversion.it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D74B3575-B788-445F-BC2D-8A8D0E1BB565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3856581"/>
            <a:ext cx="3057118" cy="213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98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ons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1E53F3-1A36-433C-B5FB-AE6B32F65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21/10/2023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A27D0-CBC6-4B8B-8273-0A4E9355B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#DOH23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AF4F3B-AC57-4655-AA75-108938935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1190C9-C861-453D-AAEC-FEA91E8C4C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0431" y="2261808"/>
            <a:ext cx="3569728" cy="9977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BA1970-B9FD-4552-A941-7BFA3D9EE7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493486"/>
            <a:ext cx="4723336" cy="10056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D05FFC5-3F77-440B-A91C-130F3410EA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68271" y="3488712"/>
            <a:ext cx="1985529" cy="94896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2787957-1BF8-4BB4-8355-9D915756298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35682" y="4945785"/>
            <a:ext cx="2520634" cy="844148"/>
          </a:xfrm>
          <a:prstGeom prst="rect">
            <a:avLst/>
          </a:prstGeom>
        </p:spPr>
      </p:pic>
      <p:pic>
        <p:nvPicPr>
          <p:cNvPr id="22" name="Picture 21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0A5C07CB-9861-400A-A9C5-842782CC0C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05536" y="2078873"/>
            <a:ext cx="3386033" cy="1180646"/>
          </a:xfrm>
          <a:prstGeom prst="rect">
            <a:avLst/>
          </a:prstGeom>
        </p:spPr>
      </p:pic>
      <p:pic>
        <p:nvPicPr>
          <p:cNvPr id="29" name="Picture 28" descr="A black and white logo&#10;&#10;Description automatically generated">
            <a:extLst>
              <a:ext uri="{FF2B5EF4-FFF2-40B4-BE49-F238E27FC236}">
                <a16:creationId xmlns:a16="http://schemas.microsoft.com/office/drawing/2014/main" id="{2D5C1736-E921-4CC4-A793-7C4B6189A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7482" y="2111401"/>
            <a:ext cx="1717035" cy="20194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D23B329-0A71-4A29-9795-09BAABE02052}"/>
              </a:ext>
            </a:extLst>
          </p:cNvPr>
          <p:cNvGrpSpPr/>
          <p:nvPr userDrawn="1"/>
        </p:nvGrpSpPr>
        <p:grpSpPr>
          <a:xfrm>
            <a:off x="8296983" y="4560721"/>
            <a:ext cx="3056817" cy="1234940"/>
            <a:chOff x="1238832" y="4616072"/>
            <a:chExt cx="3056817" cy="123494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454DF6E-CFA1-4D53-BA81-9B4796D3D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60709" y="4616072"/>
              <a:ext cx="1234940" cy="12349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AC13DE1-C6EC-4D8C-9BE6-612BF161C915}"/>
                </a:ext>
              </a:extLst>
            </p:cNvPr>
            <p:cNvSpPr txBox="1"/>
            <p:nvPr/>
          </p:nvSpPr>
          <p:spPr>
            <a:xfrm>
              <a:off x="1238832" y="5383619"/>
              <a:ext cx="274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Segoe UI" panose="020B0502040204020203" pitchFamily="34" charset="0"/>
                  <a:cs typeface="Segoe UI" panose="020B0502040204020203" pitchFamily="34" charset="0"/>
                </a:rPr>
                <a:t>getlatestversion.it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D74B3575-B788-445F-BC2D-8A8D0E1BB565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3856581"/>
            <a:ext cx="3057118" cy="213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267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DAFE1-3AF3-48CA-9D41-EA5BC2017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26DDBB-0FD9-48CD-A22A-7DA32A674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21/10/2023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5AED11-26A1-4655-9F8C-8AF8D6C05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#DOH23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7E1200-A2B6-4716-AC81-825E445B6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C14D0BFD-C1DB-41CB-95A4-527F143AED61}"/>
              </a:ext>
            </a:extLst>
          </p:cNvPr>
          <p:cNvSpPr/>
          <p:nvPr userDrawn="1"/>
        </p:nvSpPr>
        <p:spPr>
          <a:xfrm rot="10800000">
            <a:off x="10744374" y="1690689"/>
            <a:ext cx="6096001" cy="2204630"/>
          </a:xfrm>
          <a:prstGeom prst="homePlate">
            <a:avLst>
              <a:gd name="adj" fmla="val 53013"/>
            </a:avLst>
          </a:prstGeom>
          <a:solidFill>
            <a:srgbClr val="37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AE06FBF6-C7A9-4B52-A860-0FCC90B32C13}"/>
              </a:ext>
            </a:extLst>
          </p:cNvPr>
          <p:cNvSpPr/>
          <p:nvPr userDrawn="1"/>
        </p:nvSpPr>
        <p:spPr>
          <a:xfrm>
            <a:off x="-838200" y="4621736"/>
            <a:ext cx="2089951" cy="1319753"/>
          </a:xfrm>
          <a:prstGeom prst="homePlate">
            <a:avLst/>
          </a:pr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4838EE76-7A48-4761-8B1C-753F1F2B2E26}"/>
              </a:ext>
            </a:extLst>
          </p:cNvPr>
          <p:cNvSpPr/>
          <p:nvPr userDrawn="1"/>
        </p:nvSpPr>
        <p:spPr>
          <a:xfrm>
            <a:off x="-842428" y="5538247"/>
            <a:ext cx="1530656" cy="1319753"/>
          </a:xfrm>
          <a:prstGeom prst="homePlate">
            <a:avLst>
              <a:gd name="adj" fmla="val 51248"/>
            </a:avLst>
          </a:prstGeom>
          <a:solidFill>
            <a:srgbClr val="3A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13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DAFE1-3AF3-48CA-9D41-EA5BC2017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26DDBB-0FD9-48CD-A22A-7DA32A674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21/10/2023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5AED11-26A1-4655-9F8C-8AF8D6C05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#DOH23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7E1200-A2B6-4716-AC81-825E445B6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72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DAFE1-3AF3-48CA-9D41-EA5BC2017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26DDBB-0FD9-48CD-A22A-7DA32A674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21/10/2023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5AED11-26A1-4655-9F8C-8AF8D6C05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#DOH23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7E1200-A2B6-4716-AC81-825E445B6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C14D0BFD-C1DB-41CB-95A4-527F143AED61}"/>
              </a:ext>
            </a:extLst>
          </p:cNvPr>
          <p:cNvSpPr/>
          <p:nvPr userDrawn="1"/>
        </p:nvSpPr>
        <p:spPr>
          <a:xfrm rot="10800000">
            <a:off x="6096000" y="1690689"/>
            <a:ext cx="6096001" cy="2204630"/>
          </a:xfrm>
          <a:prstGeom prst="homePlate">
            <a:avLst>
              <a:gd name="adj" fmla="val 53013"/>
            </a:avLst>
          </a:prstGeom>
          <a:solidFill>
            <a:srgbClr val="37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AE06FBF6-C7A9-4B52-A860-0FCC90B32C13}"/>
              </a:ext>
            </a:extLst>
          </p:cNvPr>
          <p:cNvSpPr/>
          <p:nvPr userDrawn="1"/>
        </p:nvSpPr>
        <p:spPr>
          <a:xfrm>
            <a:off x="-838200" y="4621736"/>
            <a:ext cx="2089951" cy="1319753"/>
          </a:xfrm>
          <a:prstGeom prst="homePlate">
            <a:avLst/>
          </a:pr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4838EE76-7A48-4761-8B1C-753F1F2B2E26}"/>
              </a:ext>
            </a:extLst>
          </p:cNvPr>
          <p:cNvSpPr/>
          <p:nvPr userDrawn="1"/>
        </p:nvSpPr>
        <p:spPr>
          <a:xfrm>
            <a:off x="-842428" y="5538247"/>
            <a:ext cx="1530656" cy="1319753"/>
          </a:xfrm>
          <a:prstGeom prst="homePlate">
            <a:avLst>
              <a:gd name="adj" fmla="val 51248"/>
            </a:avLst>
          </a:prstGeom>
          <a:solidFill>
            <a:srgbClr val="3A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827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olo e l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D83B2-AC13-4887-B704-C33EA39D8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05AD8-DAC4-45F3-9014-9AA6CBE51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21/10/2023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F3603-26FF-4216-8ED5-7CD9FED25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#DOH23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4159A-445A-4BD1-B823-B9BF3C10A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B711B7-B622-4F17-9D62-6502F241E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96EAFAB2-D2DC-7D87-8FE7-CA53AD936704}"/>
              </a:ext>
            </a:extLst>
          </p:cNvPr>
          <p:cNvSpPr/>
          <p:nvPr userDrawn="1"/>
        </p:nvSpPr>
        <p:spPr>
          <a:xfrm rot="10800000">
            <a:off x="10744374" y="1690689"/>
            <a:ext cx="6096001" cy="2204630"/>
          </a:xfrm>
          <a:prstGeom prst="homePlate">
            <a:avLst>
              <a:gd name="adj" fmla="val 53013"/>
            </a:avLst>
          </a:prstGeom>
          <a:solidFill>
            <a:srgbClr val="37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1DE7A448-2507-B9B3-1FCC-EAD1D4C3B27D}"/>
              </a:ext>
            </a:extLst>
          </p:cNvPr>
          <p:cNvSpPr/>
          <p:nvPr userDrawn="1"/>
        </p:nvSpPr>
        <p:spPr>
          <a:xfrm>
            <a:off x="-838200" y="4621736"/>
            <a:ext cx="2089951" cy="1319753"/>
          </a:xfrm>
          <a:prstGeom prst="homePlate">
            <a:avLst/>
          </a:pr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5387DF3C-9100-73A6-CC0C-08A15F85DC63}"/>
              </a:ext>
            </a:extLst>
          </p:cNvPr>
          <p:cNvSpPr/>
          <p:nvPr userDrawn="1"/>
        </p:nvSpPr>
        <p:spPr>
          <a:xfrm>
            <a:off x="-842428" y="5538247"/>
            <a:ext cx="1530656" cy="1319753"/>
          </a:xfrm>
          <a:prstGeom prst="homePlate">
            <a:avLst>
              <a:gd name="adj" fmla="val 51248"/>
            </a:avLst>
          </a:prstGeom>
          <a:solidFill>
            <a:srgbClr val="3A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olo e l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D83B2-AC13-4887-B704-C33EA39D8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05AD8-DAC4-45F3-9014-9AA6CBE51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21/10/2023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F3603-26FF-4216-8ED5-7CD9FED25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#DOH23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4159A-445A-4BD1-B823-B9BF3C10A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B711B7-B622-4F17-9D62-6502F241E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018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olo e l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D83B2-AC13-4887-B704-C33EA39D8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05AD8-DAC4-45F3-9014-9AA6CBE51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21/10/2023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F3603-26FF-4216-8ED5-7CD9FED25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#DOH23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4159A-445A-4BD1-B823-B9BF3C10A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B711B7-B622-4F17-9D62-6502F241E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96EAFAB2-D2DC-7D87-8FE7-CA53AD936704}"/>
              </a:ext>
            </a:extLst>
          </p:cNvPr>
          <p:cNvSpPr/>
          <p:nvPr userDrawn="1"/>
        </p:nvSpPr>
        <p:spPr>
          <a:xfrm rot="10800000">
            <a:off x="10744374" y="1690689"/>
            <a:ext cx="6096001" cy="2204630"/>
          </a:xfrm>
          <a:prstGeom prst="homePlate">
            <a:avLst>
              <a:gd name="adj" fmla="val 53013"/>
            </a:avLst>
          </a:prstGeom>
          <a:solidFill>
            <a:srgbClr val="37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1DE7A448-2507-B9B3-1FCC-EAD1D4C3B27D}"/>
              </a:ext>
            </a:extLst>
          </p:cNvPr>
          <p:cNvSpPr/>
          <p:nvPr userDrawn="1"/>
        </p:nvSpPr>
        <p:spPr>
          <a:xfrm>
            <a:off x="0" y="4621736"/>
            <a:ext cx="2089951" cy="1319753"/>
          </a:xfrm>
          <a:prstGeom prst="homePlate">
            <a:avLst/>
          </a:pr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5387DF3C-9100-73A6-CC0C-08A15F85DC63}"/>
              </a:ext>
            </a:extLst>
          </p:cNvPr>
          <p:cNvSpPr/>
          <p:nvPr userDrawn="1"/>
        </p:nvSpPr>
        <p:spPr>
          <a:xfrm>
            <a:off x="-842428" y="5538247"/>
            <a:ext cx="1530656" cy="1319753"/>
          </a:xfrm>
          <a:prstGeom prst="homePlate">
            <a:avLst>
              <a:gd name="adj" fmla="val 51248"/>
            </a:avLst>
          </a:prstGeom>
          <a:solidFill>
            <a:srgbClr val="3A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614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F47D7D-8517-4AB9-A613-DA288BA4C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CD2F20-3B78-42FB-881B-8E03E68E2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1A2B4-BA7D-4BC4-B378-E25BEB2B95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12747A"/>
                </a:solidFill>
              </a:defRPr>
            </a:lvl1pPr>
          </a:lstStyle>
          <a:p>
            <a:r>
              <a:rPr lang="en-US" dirty="0"/>
              <a:t>21/10/2023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7DDFA-CCED-49E0-8E5D-9CE417F537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12747A"/>
                </a:solidFill>
              </a:defRPr>
            </a:lvl1pPr>
          </a:lstStyle>
          <a:p>
            <a:r>
              <a:rPr lang="en-US" dirty="0"/>
              <a:t>#DOH23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645E7-30FF-483A-AB86-5D0B1565BE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1D2D0-B13C-4321-9997-FB2024A0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878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9" r:id="rId3"/>
    <p:sldLayoutId id="2147483657" r:id="rId4"/>
    <p:sldLayoutId id="2147483667" r:id="rId5"/>
    <p:sldLayoutId id="2147483666" r:id="rId6"/>
    <p:sldLayoutId id="2147483662" r:id="rId7"/>
    <p:sldLayoutId id="2147483668" r:id="rId8"/>
    <p:sldLayoutId id="2147483663" r:id="rId9"/>
    <p:sldLayoutId id="2147483664" r:id="rId10"/>
    <p:sldLayoutId id="2147483665" r:id="rId11"/>
    <p:sldLayoutId id="2147483651" r:id="rId12"/>
    <p:sldLayoutId id="214748365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57591FE9-A2C9-DED3-0212-F9E06100EBCD}"/>
              </a:ext>
            </a:extLst>
          </p:cNvPr>
          <p:cNvSpPr/>
          <p:nvPr/>
        </p:nvSpPr>
        <p:spPr>
          <a:xfrm rot="10800000">
            <a:off x="6095999" y="4419596"/>
            <a:ext cx="6096001" cy="2204630"/>
          </a:xfrm>
          <a:prstGeom prst="homePlate">
            <a:avLst>
              <a:gd name="adj" fmla="val 53013"/>
            </a:avLst>
          </a:prstGeom>
          <a:solidFill>
            <a:srgbClr val="37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F877FB-5B67-1CB9-0CA6-8D31A1F7E650}"/>
              </a:ext>
            </a:extLst>
          </p:cNvPr>
          <p:cNvGrpSpPr/>
          <p:nvPr/>
        </p:nvGrpSpPr>
        <p:grpSpPr>
          <a:xfrm>
            <a:off x="1044975" y="154719"/>
            <a:ext cx="6653521" cy="2332968"/>
            <a:chOff x="254639" y="154719"/>
            <a:chExt cx="6653521" cy="233296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98E564C-0702-1896-5DEC-F00DC90FC4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54639" y="154719"/>
              <a:ext cx="6653521" cy="2332968"/>
            </a:xfrm>
            <a:prstGeom prst="rect">
              <a:avLst/>
            </a:prstGeom>
          </p:spPr>
        </p:pic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73DFD7F-AC4F-DDCD-015A-F5A087CD7E7E}"/>
                </a:ext>
              </a:extLst>
            </p:cNvPr>
            <p:cNvSpPr/>
            <p:nvPr userDrawn="1"/>
          </p:nvSpPr>
          <p:spPr>
            <a:xfrm>
              <a:off x="683581" y="2098223"/>
              <a:ext cx="941033" cy="343136"/>
            </a:xfrm>
            <a:custGeom>
              <a:avLst/>
              <a:gdLst>
                <a:gd name="connsiteX0" fmla="*/ 97654 w 941033"/>
                <a:gd name="connsiteY0" fmla="*/ 5785 h 343136"/>
                <a:gd name="connsiteX1" fmla="*/ 53266 w 941033"/>
                <a:gd name="connsiteY1" fmla="*/ 50173 h 343136"/>
                <a:gd name="connsiteX2" fmla="*/ 0 w 941033"/>
                <a:gd name="connsiteY2" fmla="*/ 85684 h 343136"/>
                <a:gd name="connsiteX3" fmla="*/ 26633 w 941033"/>
                <a:gd name="connsiteY3" fmla="*/ 209971 h 343136"/>
                <a:gd name="connsiteX4" fmla="*/ 71021 w 941033"/>
                <a:gd name="connsiteY4" fmla="*/ 254360 h 343136"/>
                <a:gd name="connsiteX5" fmla="*/ 106532 w 941033"/>
                <a:gd name="connsiteY5" fmla="*/ 280993 h 343136"/>
                <a:gd name="connsiteX6" fmla="*/ 168675 w 941033"/>
                <a:gd name="connsiteY6" fmla="*/ 298748 h 343136"/>
                <a:gd name="connsiteX7" fmla="*/ 532660 w 941033"/>
                <a:gd name="connsiteY7" fmla="*/ 316503 h 343136"/>
                <a:gd name="connsiteX8" fmla="*/ 594803 w 941033"/>
                <a:gd name="connsiteY8" fmla="*/ 325381 h 343136"/>
                <a:gd name="connsiteX9" fmla="*/ 665825 w 941033"/>
                <a:gd name="connsiteY9" fmla="*/ 334259 h 343136"/>
                <a:gd name="connsiteX10" fmla="*/ 719091 w 941033"/>
                <a:gd name="connsiteY10" fmla="*/ 343136 h 343136"/>
                <a:gd name="connsiteX11" fmla="*/ 905522 w 941033"/>
                <a:gd name="connsiteY11" fmla="*/ 325381 h 343136"/>
                <a:gd name="connsiteX12" fmla="*/ 932155 w 941033"/>
                <a:gd name="connsiteY12" fmla="*/ 298748 h 343136"/>
                <a:gd name="connsiteX13" fmla="*/ 941033 w 941033"/>
                <a:gd name="connsiteY13" fmla="*/ 245482 h 343136"/>
                <a:gd name="connsiteX14" fmla="*/ 878889 w 941033"/>
                <a:gd name="connsiteY14" fmla="*/ 50173 h 343136"/>
                <a:gd name="connsiteX15" fmla="*/ 834501 w 941033"/>
                <a:gd name="connsiteY15" fmla="*/ 41295 h 343136"/>
                <a:gd name="connsiteX16" fmla="*/ 674702 w 941033"/>
                <a:gd name="connsiteY16" fmla="*/ 50173 h 343136"/>
                <a:gd name="connsiteX17" fmla="*/ 639192 w 941033"/>
                <a:gd name="connsiteY17" fmla="*/ 59051 h 343136"/>
                <a:gd name="connsiteX18" fmla="*/ 594803 w 941033"/>
                <a:gd name="connsiteY18" fmla="*/ 67928 h 343136"/>
                <a:gd name="connsiteX19" fmla="*/ 275207 w 941033"/>
                <a:gd name="connsiteY19" fmla="*/ 59051 h 343136"/>
                <a:gd name="connsiteX20" fmla="*/ 221941 w 941033"/>
                <a:gd name="connsiteY20" fmla="*/ 41295 h 343136"/>
                <a:gd name="connsiteX21" fmla="*/ 159798 w 941033"/>
                <a:gd name="connsiteY21" fmla="*/ 5785 h 343136"/>
                <a:gd name="connsiteX22" fmla="*/ 97654 w 941033"/>
                <a:gd name="connsiteY22" fmla="*/ 5785 h 343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1033" h="343136">
                  <a:moveTo>
                    <a:pt x="97654" y="5785"/>
                  </a:moveTo>
                  <a:cubicBezTo>
                    <a:pt x="79899" y="13183"/>
                    <a:pt x="69783" y="37327"/>
                    <a:pt x="53266" y="50173"/>
                  </a:cubicBezTo>
                  <a:cubicBezTo>
                    <a:pt x="-43464" y="125406"/>
                    <a:pt x="61096" y="24584"/>
                    <a:pt x="0" y="85684"/>
                  </a:cubicBezTo>
                  <a:cubicBezTo>
                    <a:pt x="8878" y="127113"/>
                    <a:pt x="10191" y="170922"/>
                    <a:pt x="26633" y="209971"/>
                  </a:cubicBezTo>
                  <a:cubicBezTo>
                    <a:pt x="34753" y="229256"/>
                    <a:pt x="54281" y="241805"/>
                    <a:pt x="71021" y="254360"/>
                  </a:cubicBezTo>
                  <a:cubicBezTo>
                    <a:pt x="82858" y="263238"/>
                    <a:pt x="93062" y="274870"/>
                    <a:pt x="106532" y="280993"/>
                  </a:cubicBezTo>
                  <a:cubicBezTo>
                    <a:pt x="126144" y="289908"/>
                    <a:pt x="147683" y="293904"/>
                    <a:pt x="168675" y="298748"/>
                  </a:cubicBezTo>
                  <a:cubicBezTo>
                    <a:pt x="274862" y="323253"/>
                    <a:pt x="487644" y="315217"/>
                    <a:pt x="532660" y="316503"/>
                  </a:cubicBezTo>
                  <a:lnTo>
                    <a:pt x="594803" y="325381"/>
                  </a:lnTo>
                  <a:lnTo>
                    <a:pt x="665825" y="334259"/>
                  </a:lnTo>
                  <a:cubicBezTo>
                    <a:pt x="683644" y="336805"/>
                    <a:pt x="701336" y="340177"/>
                    <a:pt x="719091" y="343136"/>
                  </a:cubicBezTo>
                  <a:cubicBezTo>
                    <a:pt x="781235" y="337218"/>
                    <a:pt x="844409" y="338113"/>
                    <a:pt x="905522" y="325381"/>
                  </a:cubicBezTo>
                  <a:cubicBezTo>
                    <a:pt x="917813" y="322820"/>
                    <a:pt x="927056" y="310221"/>
                    <a:pt x="932155" y="298748"/>
                  </a:cubicBezTo>
                  <a:cubicBezTo>
                    <a:pt x="939466" y="282299"/>
                    <a:pt x="938074" y="263237"/>
                    <a:pt x="941033" y="245482"/>
                  </a:cubicBezTo>
                  <a:cubicBezTo>
                    <a:pt x="914707" y="61202"/>
                    <a:pt x="974905" y="71511"/>
                    <a:pt x="878889" y="50173"/>
                  </a:cubicBezTo>
                  <a:cubicBezTo>
                    <a:pt x="864159" y="46900"/>
                    <a:pt x="849297" y="44254"/>
                    <a:pt x="834501" y="41295"/>
                  </a:cubicBezTo>
                  <a:cubicBezTo>
                    <a:pt x="781235" y="44254"/>
                    <a:pt x="727831" y="45343"/>
                    <a:pt x="674702" y="50173"/>
                  </a:cubicBezTo>
                  <a:cubicBezTo>
                    <a:pt x="662551" y="51278"/>
                    <a:pt x="651102" y="56404"/>
                    <a:pt x="639192" y="59051"/>
                  </a:cubicBezTo>
                  <a:cubicBezTo>
                    <a:pt x="624462" y="62324"/>
                    <a:pt x="609599" y="64969"/>
                    <a:pt x="594803" y="67928"/>
                  </a:cubicBezTo>
                  <a:cubicBezTo>
                    <a:pt x="488271" y="64969"/>
                    <a:pt x="381509" y="66644"/>
                    <a:pt x="275207" y="59051"/>
                  </a:cubicBezTo>
                  <a:cubicBezTo>
                    <a:pt x="256539" y="57718"/>
                    <a:pt x="239044" y="48896"/>
                    <a:pt x="221941" y="41295"/>
                  </a:cubicBezTo>
                  <a:cubicBezTo>
                    <a:pt x="174208" y="20080"/>
                    <a:pt x="217364" y="23498"/>
                    <a:pt x="159798" y="5785"/>
                  </a:cubicBezTo>
                  <a:cubicBezTo>
                    <a:pt x="133722" y="-2239"/>
                    <a:pt x="115409" y="-1613"/>
                    <a:pt x="97654" y="57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EE95EDC-2D87-2CF8-D1FA-241CFA73E4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4023"/>
          <a:stretch/>
        </p:blipFill>
        <p:spPr>
          <a:xfrm>
            <a:off x="2467509" y="4409633"/>
            <a:ext cx="2691636" cy="628636"/>
          </a:xfrm>
          <a:prstGeom prst="rect">
            <a:avLst/>
          </a:prstGeom>
        </p:spPr>
      </p:pic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6BFB36EC-DE53-D9FE-69CE-E7FC005EACE8}"/>
              </a:ext>
            </a:extLst>
          </p:cNvPr>
          <p:cNvSpPr/>
          <p:nvPr/>
        </p:nvSpPr>
        <p:spPr>
          <a:xfrm>
            <a:off x="-1" y="2487687"/>
            <a:ext cx="2089951" cy="1319753"/>
          </a:xfrm>
          <a:prstGeom prst="homePlate">
            <a:avLst/>
          </a:pr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E19E8072-1495-C423-1887-F507576EF79A}"/>
              </a:ext>
            </a:extLst>
          </p:cNvPr>
          <p:cNvSpPr/>
          <p:nvPr/>
        </p:nvSpPr>
        <p:spPr>
          <a:xfrm>
            <a:off x="-1" y="3404198"/>
            <a:ext cx="1603528" cy="1319753"/>
          </a:xfrm>
          <a:prstGeom prst="homePlate">
            <a:avLst>
              <a:gd name="adj" fmla="val 51248"/>
            </a:avLst>
          </a:prstGeom>
          <a:solidFill>
            <a:srgbClr val="3A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C85E81-BE56-ABAC-5E75-E63FCBC11E4D}"/>
              </a:ext>
            </a:extLst>
          </p:cNvPr>
          <p:cNvSpPr txBox="1"/>
          <p:nvPr/>
        </p:nvSpPr>
        <p:spPr>
          <a:xfrm>
            <a:off x="6192173" y="5014079"/>
            <a:ext cx="59036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6000" dirty="0">
                <a:solidFill>
                  <a:schemeClr val="bg1">
                    <a:lumMod val="95000"/>
                  </a:schemeClr>
                </a:solidFill>
              </a:rPr>
              <a:t>Benvenuti!</a:t>
            </a:r>
          </a:p>
        </p:txBody>
      </p:sp>
    </p:spTree>
    <p:extLst>
      <p:ext uri="{BB962C8B-B14F-4D97-AF65-F5344CB8AC3E}">
        <p14:creationId xmlns:p14="http://schemas.microsoft.com/office/powerpoint/2010/main" val="1862625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hand holding a green circle&#10;&#10;Description automatically generated">
            <a:extLst>
              <a:ext uri="{FF2B5EF4-FFF2-40B4-BE49-F238E27FC236}">
                <a16:creationId xmlns:a16="http://schemas.microsoft.com/office/drawing/2014/main" id="{741E15EB-2B50-4871-03D0-6A4168DC6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963" y="4421180"/>
            <a:ext cx="3098413" cy="223492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8313AD-DDAD-F328-2F25-A8628F9BCAC7}"/>
              </a:ext>
            </a:extLst>
          </p:cNvPr>
          <p:cNvSpPr txBox="1"/>
          <p:nvPr/>
        </p:nvSpPr>
        <p:spPr>
          <a:xfrm>
            <a:off x="838200" y="365124"/>
            <a:ext cx="11353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latin typeface="Calibri Light (Headings)"/>
              </a:rPr>
              <a:t>Introduzione a DevOps</a:t>
            </a:r>
            <a:endParaRPr lang="it-IT" sz="4400" b="1" dirty="0">
              <a:effectLst/>
              <a:latin typeface="Calibri Light (Headings)"/>
            </a:endParaRPr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14891884-9B44-426C-6A60-BE97CC6D57B5}"/>
              </a:ext>
            </a:extLst>
          </p:cNvPr>
          <p:cNvSpPr/>
          <p:nvPr/>
        </p:nvSpPr>
        <p:spPr>
          <a:xfrm rot="10800000">
            <a:off x="11575961" y="1690689"/>
            <a:ext cx="6096001" cy="883607"/>
          </a:xfrm>
          <a:prstGeom prst="homePlate">
            <a:avLst>
              <a:gd name="adj" fmla="val 53013"/>
            </a:avLst>
          </a:prstGeom>
          <a:solidFill>
            <a:srgbClr val="37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8D8251-23A8-9A43-1478-17400DC825DE}"/>
              </a:ext>
            </a:extLst>
          </p:cNvPr>
          <p:cNvSpPr txBox="1"/>
          <p:nvPr/>
        </p:nvSpPr>
        <p:spPr>
          <a:xfrm>
            <a:off x="6969572" y="1870882"/>
            <a:ext cx="46063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i="1" dirty="0">
                <a:latin typeface="+mj-lt"/>
              </a:rPr>
              <a:t>Vantaggi dell’approccio DevOps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B95EB641-5788-8401-B14A-1A3979E0F647}"/>
              </a:ext>
            </a:extLst>
          </p:cNvPr>
          <p:cNvSpPr/>
          <p:nvPr/>
        </p:nvSpPr>
        <p:spPr>
          <a:xfrm>
            <a:off x="0" y="4621736"/>
            <a:ext cx="2089951" cy="1319753"/>
          </a:xfrm>
          <a:prstGeom prst="homePlate">
            <a:avLst/>
          </a:pr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35A36EAA-A49E-FCD2-0834-890A1589D4C1}"/>
              </a:ext>
            </a:extLst>
          </p:cNvPr>
          <p:cNvSpPr/>
          <p:nvPr/>
        </p:nvSpPr>
        <p:spPr>
          <a:xfrm>
            <a:off x="0" y="5538247"/>
            <a:ext cx="1603528" cy="1319753"/>
          </a:xfrm>
          <a:prstGeom prst="homePlate">
            <a:avLst>
              <a:gd name="adj" fmla="val 51248"/>
            </a:avLst>
          </a:prstGeom>
          <a:solidFill>
            <a:srgbClr val="3A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23516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8313AD-DDAD-F328-2F25-A8628F9BCAC7}"/>
              </a:ext>
            </a:extLst>
          </p:cNvPr>
          <p:cNvSpPr txBox="1"/>
          <p:nvPr/>
        </p:nvSpPr>
        <p:spPr>
          <a:xfrm>
            <a:off x="838200" y="365124"/>
            <a:ext cx="11353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latin typeface="Calibri Light (Headings)"/>
              </a:rPr>
              <a:t>Introduzione a DevOps</a:t>
            </a:r>
            <a:endParaRPr lang="it-IT" sz="4400" b="1" dirty="0">
              <a:effectLst/>
              <a:latin typeface="Calibri Light (Headings)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4F6111-6B20-C3CA-22CE-1CF0EF59F029}"/>
              </a:ext>
            </a:extLst>
          </p:cNvPr>
          <p:cNvSpPr txBox="1"/>
          <p:nvPr/>
        </p:nvSpPr>
        <p:spPr>
          <a:xfrm>
            <a:off x="2499064" y="3130419"/>
            <a:ext cx="80320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i="1" dirty="0">
                <a:latin typeface="+mj-lt"/>
              </a:rPr>
              <a:t>Alcuni dei principali vantaggi che ho riscontrato sono: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800" b="1" i="1" dirty="0">
                <a:latin typeface="+mj-lt"/>
              </a:rPr>
              <a:t>Riduzione</a:t>
            </a:r>
            <a:r>
              <a:rPr lang="it-IT" sz="2800" i="1" dirty="0">
                <a:latin typeface="+mj-lt"/>
              </a:rPr>
              <a:t> dei </a:t>
            </a:r>
            <a:r>
              <a:rPr lang="it-IT" sz="2800" b="1" i="1" dirty="0">
                <a:latin typeface="+mj-lt"/>
              </a:rPr>
              <a:t>tempi</a:t>
            </a:r>
            <a:r>
              <a:rPr lang="it-IT" sz="2800" i="1" dirty="0">
                <a:latin typeface="+mj-lt"/>
              </a:rPr>
              <a:t> tra sviluppo e rilascio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800" b="1" i="1" dirty="0">
                <a:latin typeface="+mj-lt"/>
              </a:rPr>
              <a:t>Riduzione</a:t>
            </a:r>
            <a:r>
              <a:rPr lang="it-IT" sz="2800" i="1" dirty="0">
                <a:latin typeface="+mj-lt"/>
              </a:rPr>
              <a:t> dei </a:t>
            </a:r>
            <a:r>
              <a:rPr lang="it-IT" sz="2800" b="1" i="1" dirty="0">
                <a:latin typeface="+mj-lt"/>
              </a:rPr>
              <a:t>tempi</a:t>
            </a:r>
            <a:r>
              <a:rPr lang="it-IT" sz="2800" i="1" dirty="0">
                <a:latin typeface="+mj-lt"/>
              </a:rPr>
              <a:t> di intervento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800" b="1" i="1" dirty="0">
                <a:latin typeface="+mj-lt"/>
              </a:rPr>
              <a:t>Maggiore</a:t>
            </a:r>
            <a:r>
              <a:rPr lang="it-IT" sz="2800" i="1" dirty="0">
                <a:latin typeface="+mj-lt"/>
              </a:rPr>
              <a:t> </a:t>
            </a:r>
            <a:r>
              <a:rPr lang="it-IT" sz="2800" b="1" i="1" dirty="0">
                <a:latin typeface="+mj-lt"/>
              </a:rPr>
              <a:t>qualità</a:t>
            </a:r>
            <a:r>
              <a:rPr lang="it-IT" sz="2800" i="1" dirty="0">
                <a:latin typeface="+mj-lt"/>
              </a:rPr>
              <a:t> del software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800" b="1" i="1" dirty="0">
                <a:latin typeface="+mj-lt"/>
              </a:rPr>
              <a:t>Incremento</a:t>
            </a:r>
            <a:r>
              <a:rPr lang="it-IT" sz="2800" i="1" dirty="0">
                <a:latin typeface="+mj-lt"/>
              </a:rPr>
              <a:t> delle </a:t>
            </a:r>
            <a:r>
              <a:rPr lang="it-IT" sz="2800" b="1" i="1" dirty="0">
                <a:latin typeface="+mj-lt"/>
              </a:rPr>
              <a:t>pratiche</a:t>
            </a:r>
            <a:r>
              <a:rPr lang="it-IT" sz="2800" i="1" dirty="0">
                <a:latin typeface="+mj-lt"/>
              </a:rPr>
              <a:t> di monitoraggio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800" b="1" i="1" dirty="0">
                <a:latin typeface="+mj-lt"/>
              </a:rPr>
              <a:t>Incremento</a:t>
            </a:r>
            <a:r>
              <a:rPr lang="it-IT" sz="2800" i="1" dirty="0">
                <a:latin typeface="+mj-lt"/>
              </a:rPr>
              <a:t> nell’</a:t>
            </a:r>
            <a:r>
              <a:rPr lang="it-IT" sz="2800" b="1" i="1" dirty="0">
                <a:latin typeface="+mj-lt"/>
              </a:rPr>
              <a:t>automazione</a:t>
            </a:r>
            <a:r>
              <a:rPr lang="it-IT" sz="2800" i="1" dirty="0">
                <a:latin typeface="+mj-lt"/>
              </a:rPr>
              <a:t> dei processi</a:t>
            </a: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83BF7A84-8CAB-AAB9-C940-C8F61E8DFE34}"/>
              </a:ext>
            </a:extLst>
          </p:cNvPr>
          <p:cNvSpPr/>
          <p:nvPr/>
        </p:nvSpPr>
        <p:spPr>
          <a:xfrm rot="10800000">
            <a:off x="11575961" y="1690689"/>
            <a:ext cx="6096001" cy="883607"/>
          </a:xfrm>
          <a:prstGeom prst="homePlate">
            <a:avLst>
              <a:gd name="adj" fmla="val 53013"/>
            </a:avLst>
          </a:prstGeom>
          <a:solidFill>
            <a:srgbClr val="37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4622EC-1AFC-85B1-E2D7-AB37B7A0DECC}"/>
              </a:ext>
            </a:extLst>
          </p:cNvPr>
          <p:cNvSpPr txBox="1"/>
          <p:nvPr/>
        </p:nvSpPr>
        <p:spPr>
          <a:xfrm>
            <a:off x="6969572" y="1870882"/>
            <a:ext cx="46063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i="1" dirty="0">
                <a:latin typeface="+mj-lt"/>
              </a:rPr>
              <a:t>Vantaggi dell’approccio DevOps</a:t>
            </a:r>
          </a:p>
        </p:txBody>
      </p: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8C731C0A-B11C-466D-218A-E7A292CC38AA}"/>
              </a:ext>
            </a:extLst>
          </p:cNvPr>
          <p:cNvSpPr/>
          <p:nvPr/>
        </p:nvSpPr>
        <p:spPr>
          <a:xfrm>
            <a:off x="0" y="4621736"/>
            <a:ext cx="2089951" cy="1319753"/>
          </a:xfrm>
          <a:prstGeom prst="homePlate">
            <a:avLst/>
          </a:pr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9E85F0C4-B0EB-3BC6-9D0B-25D73C4C8497}"/>
              </a:ext>
            </a:extLst>
          </p:cNvPr>
          <p:cNvSpPr/>
          <p:nvPr/>
        </p:nvSpPr>
        <p:spPr>
          <a:xfrm>
            <a:off x="0" y="5538247"/>
            <a:ext cx="1603528" cy="1319753"/>
          </a:xfrm>
          <a:prstGeom prst="homePlate">
            <a:avLst>
              <a:gd name="adj" fmla="val 51248"/>
            </a:avLst>
          </a:prstGeom>
          <a:solidFill>
            <a:srgbClr val="3A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28443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1E8082F-EE4C-B828-736C-698F174FC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effectLst/>
              </a:rPr>
              <a:t>FONDAMENTI DI DEVOPS</a:t>
            </a:r>
            <a:endParaRPr lang="it-IT" dirty="0"/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692FCA21-8DC5-2924-9ACD-DC2D20CAA4AB}"/>
              </a:ext>
            </a:extLst>
          </p:cNvPr>
          <p:cNvSpPr/>
          <p:nvPr/>
        </p:nvSpPr>
        <p:spPr>
          <a:xfrm rot="10800000">
            <a:off x="6096000" y="1690689"/>
            <a:ext cx="6096001" cy="2204630"/>
          </a:xfrm>
          <a:prstGeom prst="homePlate">
            <a:avLst>
              <a:gd name="adj" fmla="val 53013"/>
            </a:avLst>
          </a:prstGeom>
          <a:solidFill>
            <a:srgbClr val="37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313AD-DDAD-F328-2F25-A8628F9BCAC7}"/>
              </a:ext>
            </a:extLst>
          </p:cNvPr>
          <p:cNvSpPr txBox="1"/>
          <p:nvPr/>
        </p:nvSpPr>
        <p:spPr>
          <a:xfrm>
            <a:off x="6834975" y="2254395"/>
            <a:ext cx="53570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200" dirty="0">
                <a:solidFill>
                  <a:schemeClr val="bg1">
                    <a:lumMod val="95000"/>
                  </a:schemeClr>
                </a:solidFill>
              </a:rPr>
              <a:t>Una </a:t>
            </a:r>
            <a:r>
              <a:rPr lang="it-IT" sz="3200" dirty="0">
                <a:solidFill>
                  <a:srgbClr val="F2F2F2"/>
                </a:solidFill>
              </a:rPr>
              <a:t>chiacchierata</a:t>
            </a:r>
            <a:r>
              <a:rPr lang="it-IT" sz="3200" dirty="0">
                <a:solidFill>
                  <a:schemeClr val="bg1">
                    <a:lumMod val="95000"/>
                  </a:schemeClr>
                </a:solidFill>
              </a:rPr>
              <a:t> sulle mie prime esperienze con DevOps</a:t>
            </a:r>
            <a:endParaRPr lang="it-IT" sz="3200" dirty="0">
              <a:effectLst/>
            </a:endParaRPr>
          </a:p>
        </p:txBody>
      </p:sp>
      <p:sp>
        <p:nvSpPr>
          <p:cNvPr id="10" name="Title 10">
            <a:extLst>
              <a:ext uri="{FF2B5EF4-FFF2-40B4-BE49-F238E27FC236}">
                <a16:creationId xmlns:a16="http://schemas.microsoft.com/office/drawing/2014/main" id="{E1AC57DC-CF33-AC14-8CBE-F994C8535DC6}"/>
              </a:ext>
            </a:extLst>
          </p:cNvPr>
          <p:cNvSpPr txBox="1">
            <a:spLocks/>
          </p:cNvSpPr>
          <p:nvPr/>
        </p:nvSpPr>
        <p:spPr>
          <a:xfrm>
            <a:off x="1324623" y="3698475"/>
            <a:ext cx="5888511" cy="1583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800" b="1" i="1" dirty="0">
                <a:solidFill>
                  <a:schemeClr val="bg1">
                    <a:lumMod val="75000"/>
                  </a:schemeClr>
                </a:solidFill>
              </a:rPr>
              <a:t>Introduzione a DevOps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3200" b="1" i="1" dirty="0"/>
              <a:t>I principi fondamentali di DevOps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800" b="1" i="1" dirty="0">
                <a:solidFill>
                  <a:schemeClr val="bg1">
                    <a:lumMod val="75000"/>
                  </a:schemeClr>
                </a:solidFill>
              </a:rPr>
              <a:t>Esperienze dirette di DevOps</a:t>
            </a:r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3467C3D0-C7A9-9DE8-5D8D-B5C93CCF5B95}"/>
              </a:ext>
            </a:extLst>
          </p:cNvPr>
          <p:cNvSpPr/>
          <p:nvPr/>
        </p:nvSpPr>
        <p:spPr>
          <a:xfrm>
            <a:off x="-765328" y="4621736"/>
            <a:ext cx="2089951" cy="1319753"/>
          </a:xfrm>
          <a:prstGeom prst="homePlate">
            <a:avLst/>
          </a:pr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F43F8901-61B9-5CE3-EB49-789CCA69E310}"/>
              </a:ext>
            </a:extLst>
          </p:cNvPr>
          <p:cNvSpPr/>
          <p:nvPr/>
        </p:nvSpPr>
        <p:spPr>
          <a:xfrm>
            <a:off x="-765328" y="5538247"/>
            <a:ext cx="1603528" cy="1319753"/>
          </a:xfrm>
          <a:prstGeom prst="homePlate">
            <a:avLst>
              <a:gd name="adj" fmla="val 51248"/>
            </a:avLst>
          </a:prstGeom>
          <a:solidFill>
            <a:srgbClr val="3A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93996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a brick wall&#10;&#10;Description automatically generated">
            <a:extLst>
              <a:ext uri="{FF2B5EF4-FFF2-40B4-BE49-F238E27FC236}">
                <a16:creationId xmlns:a16="http://schemas.microsoft.com/office/drawing/2014/main" id="{510ACF0F-F2F7-A136-F20C-311351FF629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4814" y="2574295"/>
            <a:ext cx="5834099" cy="2962435"/>
          </a:xfrm>
          <a:prstGeom prst="rect">
            <a:avLst/>
          </a:prstGeom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  <a:softEdge rad="317500"/>
          </a:effectLst>
          <a:scene3d>
            <a:camera prst="perspectiveRight"/>
            <a:lightRig rig="threePt" dir="t"/>
          </a:scene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8313AD-DDAD-F328-2F25-A8628F9BCAC7}"/>
              </a:ext>
            </a:extLst>
          </p:cNvPr>
          <p:cNvSpPr txBox="1"/>
          <p:nvPr/>
        </p:nvSpPr>
        <p:spPr>
          <a:xfrm>
            <a:off x="838200" y="365124"/>
            <a:ext cx="11353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latin typeface="Calibri Light (Headings)"/>
              </a:rPr>
              <a:t>I principi fondamentali di DevOps</a:t>
            </a:r>
            <a:endParaRPr lang="it-IT" sz="4400" b="1" dirty="0">
              <a:effectLst/>
              <a:latin typeface="Calibri Light (Headings)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3051D-5BE7-9086-969B-9425141290A5}"/>
              </a:ext>
            </a:extLst>
          </p:cNvPr>
          <p:cNvSpPr txBox="1"/>
          <p:nvPr/>
        </p:nvSpPr>
        <p:spPr>
          <a:xfrm>
            <a:off x="5741863" y="1870883"/>
            <a:ext cx="5834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i="1" dirty="0">
                <a:latin typeface="+mj-lt"/>
              </a:rPr>
              <a:t>Quali potrebbero essere questi principi?</a:t>
            </a:r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D6C2152F-18AF-919F-D323-CD37B9888AE5}"/>
              </a:ext>
            </a:extLst>
          </p:cNvPr>
          <p:cNvSpPr/>
          <p:nvPr/>
        </p:nvSpPr>
        <p:spPr>
          <a:xfrm>
            <a:off x="0" y="4621736"/>
            <a:ext cx="2089951" cy="1319753"/>
          </a:xfrm>
          <a:prstGeom prst="homePlate">
            <a:avLst/>
          </a:pr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DF25780C-2AEB-24E7-79E7-EFADBC023A7E}"/>
              </a:ext>
            </a:extLst>
          </p:cNvPr>
          <p:cNvSpPr/>
          <p:nvPr/>
        </p:nvSpPr>
        <p:spPr>
          <a:xfrm>
            <a:off x="0" y="5538247"/>
            <a:ext cx="1603528" cy="1319753"/>
          </a:xfrm>
          <a:prstGeom prst="homePlate">
            <a:avLst>
              <a:gd name="adj" fmla="val 51248"/>
            </a:avLst>
          </a:prstGeom>
          <a:solidFill>
            <a:srgbClr val="3A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F9BD21C7-4476-AED4-00FE-2B0BAEE099C5}"/>
              </a:ext>
            </a:extLst>
          </p:cNvPr>
          <p:cNvSpPr/>
          <p:nvPr/>
        </p:nvSpPr>
        <p:spPr>
          <a:xfrm rot="10800000">
            <a:off x="11575961" y="1690689"/>
            <a:ext cx="6096001" cy="883607"/>
          </a:xfrm>
          <a:prstGeom prst="homePlate">
            <a:avLst>
              <a:gd name="adj" fmla="val 53013"/>
            </a:avLst>
          </a:prstGeom>
          <a:solidFill>
            <a:srgbClr val="37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15844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8313AD-DDAD-F328-2F25-A8628F9BCAC7}"/>
              </a:ext>
            </a:extLst>
          </p:cNvPr>
          <p:cNvSpPr txBox="1"/>
          <p:nvPr/>
        </p:nvSpPr>
        <p:spPr>
          <a:xfrm>
            <a:off x="838200" y="365124"/>
            <a:ext cx="11353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latin typeface="Calibri Light (Headings)"/>
              </a:rPr>
              <a:t>I principi fondamentali di DevOps</a:t>
            </a:r>
            <a:endParaRPr lang="it-IT" sz="4400" b="1" dirty="0">
              <a:effectLst/>
              <a:latin typeface="Calibri Light (Headings)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3051D-5BE7-9086-969B-9425141290A5}"/>
              </a:ext>
            </a:extLst>
          </p:cNvPr>
          <p:cNvSpPr txBox="1"/>
          <p:nvPr/>
        </p:nvSpPr>
        <p:spPr>
          <a:xfrm>
            <a:off x="5741863" y="1870883"/>
            <a:ext cx="5834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i="1" dirty="0">
                <a:latin typeface="+mj-lt"/>
              </a:rPr>
              <a:t>Quali potrebbero essere questi principi?</a:t>
            </a:r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D6C2152F-18AF-919F-D323-CD37B9888AE5}"/>
              </a:ext>
            </a:extLst>
          </p:cNvPr>
          <p:cNvSpPr/>
          <p:nvPr/>
        </p:nvSpPr>
        <p:spPr>
          <a:xfrm>
            <a:off x="0" y="4621736"/>
            <a:ext cx="2089951" cy="1319753"/>
          </a:xfrm>
          <a:prstGeom prst="homePlate">
            <a:avLst/>
          </a:pr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DF25780C-2AEB-24E7-79E7-EFADBC023A7E}"/>
              </a:ext>
            </a:extLst>
          </p:cNvPr>
          <p:cNvSpPr/>
          <p:nvPr/>
        </p:nvSpPr>
        <p:spPr>
          <a:xfrm>
            <a:off x="0" y="5538247"/>
            <a:ext cx="1603528" cy="1319753"/>
          </a:xfrm>
          <a:prstGeom prst="homePlate">
            <a:avLst>
              <a:gd name="adj" fmla="val 51248"/>
            </a:avLst>
          </a:prstGeom>
          <a:solidFill>
            <a:srgbClr val="3A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F9BD21C7-4476-AED4-00FE-2B0BAEE099C5}"/>
              </a:ext>
            </a:extLst>
          </p:cNvPr>
          <p:cNvSpPr/>
          <p:nvPr/>
        </p:nvSpPr>
        <p:spPr>
          <a:xfrm rot="10800000">
            <a:off x="11575961" y="1690689"/>
            <a:ext cx="6096001" cy="883607"/>
          </a:xfrm>
          <a:prstGeom prst="homePlate">
            <a:avLst>
              <a:gd name="adj" fmla="val 53013"/>
            </a:avLst>
          </a:prstGeom>
          <a:solidFill>
            <a:srgbClr val="37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8F8106-01F4-D21D-659D-856B4DCC7BFD}"/>
              </a:ext>
            </a:extLst>
          </p:cNvPr>
          <p:cNvSpPr txBox="1"/>
          <p:nvPr/>
        </p:nvSpPr>
        <p:spPr>
          <a:xfrm>
            <a:off x="2499064" y="3130419"/>
            <a:ext cx="80320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i="1" dirty="0">
                <a:latin typeface="+mj-lt"/>
              </a:rPr>
              <a:t>Nella mia esperienza, i </a:t>
            </a:r>
            <a:r>
              <a:rPr lang="it-IT" sz="2800" b="1" i="1" dirty="0">
                <a:latin typeface="+mj-lt"/>
              </a:rPr>
              <a:t>più importanti</a:t>
            </a:r>
            <a:r>
              <a:rPr lang="it-IT" sz="2800" i="1" dirty="0">
                <a:latin typeface="+mj-lt"/>
              </a:rPr>
              <a:t> ritengo siano stati: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800" i="1" dirty="0">
                <a:latin typeface="+mj-lt"/>
              </a:rPr>
              <a:t>Collaborazione e comunicazione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800" i="1" dirty="0">
                <a:latin typeface="+mj-lt"/>
              </a:rPr>
              <a:t>Automatizzazione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800" i="1" dirty="0">
                <a:latin typeface="+mj-lt"/>
              </a:rPr>
              <a:t>Infrastruttura come Codice (IaC)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800" i="1" dirty="0">
                <a:latin typeface="+mj-lt"/>
              </a:rPr>
              <a:t>Monitoraggio e feedback</a:t>
            </a:r>
          </a:p>
        </p:txBody>
      </p:sp>
    </p:spTree>
    <p:extLst>
      <p:ext uri="{BB962C8B-B14F-4D97-AF65-F5344CB8AC3E}">
        <p14:creationId xmlns:p14="http://schemas.microsoft.com/office/powerpoint/2010/main" val="92456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uple of people talking&#10;&#10;Description automatically generated with medium confidence">
            <a:extLst>
              <a:ext uri="{FF2B5EF4-FFF2-40B4-BE49-F238E27FC236}">
                <a16:creationId xmlns:a16="http://schemas.microsoft.com/office/drawing/2014/main" id="{2ACB07E9-95BA-CC6D-A526-988CAD7CF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508" y="3428999"/>
            <a:ext cx="4926984" cy="3428571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8313AD-DDAD-F328-2F25-A8628F9BCAC7}"/>
              </a:ext>
            </a:extLst>
          </p:cNvPr>
          <p:cNvSpPr txBox="1"/>
          <p:nvPr/>
        </p:nvSpPr>
        <p:spPr>
          <a:xfrm>
            <a:off x="838200" y="365124"/>
            <a:ext cx="11353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latin typeface="Calibri Light (Headings)"/>
              </a:rPr>
              <a:t>I principi fondamentali di DevOps</a:t>
            </a:r>
            <a:endParaRPr lang="it-IT" sz="4400" b="1" dirty="0">
              <a:effectLst/>
              <a:latin typeface="Calibri Light (Headings)"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A4466D0B-DB55-8DE1-4027-BD0BA1A9465A}"/>
              </a:ext>
            </a:extLst>
          </p:cNvPr>
          <p:cNvSpPr/>
          <p:nvPr/>
        </p:nvSpPr>
        <p:spPr>
          <a:xfrm rot="10800000">
            <a:off x="6096000" y="1690689"/>
            <a:ext cx="6096001" cy="883607"/>
          </a:xfrm>
          <a:prstGeom prst="homePlate">
            <a:avLst>
              <a:gd name="adj" fmla="val 53013"/>
            </a:avLst>
          </a:prstGeom>
          <a:solidFill>
            <a:srgbClr val="37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3051D-5BE7-9086-969B-9425141290A5}"/>
              </a:ext>
            </a:extLst>
          </p:cNvPr>
          <p:cNvSpPr txBox="1"/>
          <p:nvPr/>
        </p:nvSpPr>
        <p:spPr>
          <a:xfrm>
            <a:off x="6515100" y="1870883"/>
            <a:ext cx="4694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i="1" dirty="0">
                <a:solidFill>
                  <a:srgbClr val="F2F2F2"/>
                </a:solidFill>
                <a:latin typeface="+mj-lt"/>
              </a:rPr>
              <a:t>Collaborazione e comunicazione</a:t>
            </a:r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17F27DBD-6044-7020-8F16-5522ED0C78DC}"/>
              </a:ext>
            </a:extLst>
          </p:cNvPr>
          <p:cNvSpPr/>
          <p:nvPr/>
        </p:nvSpPr>
        <p:spPr>
          <a:xfrm>
            <a:off x="-765328" y="4621736"/>
            <a:ext cx="2089951" cy="1319753"/>
          </a:xfrm>
          <a:prstGeom prst="homePlate">
            <a:avLst/>
          </a:pr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2AEDC1C7-ACF5-B0E7-EB68-6565C6BEAAD4}"/>
              </a:ext>
            </a:extLst>
          </p:cNvPr>
          <p:cNvSpPr/>
          <p:nvPr/>
        </p:nvSpPr>
        <p:spPr>
          <a:xfrm>
            <a:off x="-765328" y="5538247"/>
            <a:ext cx="1603528" cy="1319753"/>
          </a:xfrm>
          <a:prstGeom prst="homePlate">
            <a:avLst>
              <a:gd name="adj" fmla="val 51248"/>
            </a:avLst>
          </a:prstGeom>
          <a:solidFill>
            <a:srgbClr val="3A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77655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8313AD-DDAD-F328-2F25-A8628F9BCAC7}"/>
              </a:ext>
            </a:extLst>
          </p:cNvPr>
          <p:cNvSpPr txBox="1"/>
          <p:nvPr/>
        </p:nvSpPr>
        <p:spPr>
          <a:xfrm>
            <a:off x="838200" y="365124"/>
            <a:ext cx="11353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latin typeface="Calibri Light (Headings)"/>
              </a:rPr>
              <a:t>I principi fondamentali di DevOps</a:t>
            </a:r>
            <a:endParaRPr lang="it-IT" sz="4400" b="1" dirty="0">
              <a:effectLst/>
              <a:latin typeface="Calibri Light (Headings)"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A4466D0B-DB55-8DE1-4027-BD0BA1A9465A}"/>
              </a:ext>
            </a:extLst>
          </p:cNvPr>
          <p:cNvSpPr/>
          <p:nvPr/>
        </p:nvSpPr>
        <p:spPr>
          <a:xfrm rot="10800000">
            <a:off x="6096000" y="1690689"/>
            <a:ext cx="6096001" cy="883607"/>
          </a:xfrm>
          <a:prstGeom prst="homePlate">
            <a:avLst>
              <a:gd name="adj" fmla="val 53013"/>
            </a:avLst>
          </a:prstGeom>
          <a:solidFill>
            <a:srgbClr val="37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3051D-5BE7-9086-969B-9425141290A5}"/>
              </a:ext>
            </a:extLst>
          </p:cNvPr>
          <p:cNvSpPr txBox="1"/>
          <p:nvPr/>
        </p:nvSpPr>
        <p:spPr>
          <a:xfrm>
            <a:off x="6515100" y="1870883"/>
            <a:ext cx="4694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i="1" dirty="0">
                <a:solidFill>
                  <a:srgbClr val="F2F2F2"/>
                </a:solidFill>
                <a:latin typeface="+mj-lt"/>
              </a:rPr>
              <a:t>Collaborazione e comunicazione</a:t>
            </a:r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17F27DBD-6044-7020-8F16-5522ED0C78DC}"/>
              </a:ext>
            </a:extLst>
          </p:cNvPr>
          <p:cNvSpPr/>
          <p:nvPr/>
        </p:nvSpPr>
        <p:spPr>
          <a:xfrm>
            <a:off x="-765328" y="4621736"/>
            <a:ext cx="2089951" cy="1319753"/>
          </a:xfrm>
          <a:prstGeom prst="homePlate">
            <a:avLst/>
          </a:pr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2AEDC1C7-ACF5-B0E7-EB68-6565C6BEAAD4}"/>
              </a:ext>
            </a:extLst>
          </p:cNvPr>
          <p:cNvSpPr/>
          <p:nvPr/>
        </p:nvSpPr>
        <p:spPr>
          <a:xfrm>
            <a:off x="-765328" y="5538247"/>
            <a:ext cx="1603528" cy="1319753"/>
          </a:xfrm>
          <a:prstGeom prst="homePlate">
            <a:avLst>
              <a:gd name="adj" fmla="val 51248"/>
            </a:avLst>
          </a:prstGeom>
          <a:solidFill>
            <a:srgbClr val="3A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DD18FE-74EB-B580-0A54-FCFAC288581B}"/>
              </a:ext>
            </a:extLst>
          </p:cNvPr>
          <p:cNvSpPr txBox="1"/>
          <p:nvPr/>
        </p:nvSpPr>
        <p:spPr>
          <a:xfrm>
            <a:off x="2080426" y="3130421"/>
            <a:ext cx="65565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i="1" dirty="0">
                <a:latin typeface="+mj-lt"/>
              </a:rPr>
              <a:t>Questo principio mi è stato fondamentale per garantire un </a:t>
            </a:r>
            <a:r>
              <a:rPr lang="it-IT" sz="2800" b="1" i="1" dirty="0">
                <a:latin typeface="+mj-lt"/>
              </a:rPr>
              <a:t>miglioramento continuo</a:t>
            </a:r>
            <a:r>
              <a:rPr lang="it-IT" sz="2800" i="1" dirty="0">
                <a:latin typeface="+mj-lt"/>
              </a:rPr>
              <a:t>.</a:t>
            </a:r>
            <a:br>
              <a:rPr lang="it-IT" sz="2800" i="1" dirty="0">
                <a:latin typeface="+mj-lt"/>
              </a:rPr>
            </a:br>
            <a:br>
              <a:rPr lang="it-IT" sz="2800" i="1" dirty="0">
                <a:latin typeface="+mj-lt"/>
              </a:rPr>
            </a:br>
            <a:r>
              <a:rPr lang="it-IT" sz="2800" b="1" i="1" dirty="0">
                <a:latin typeface="+mj-lt"/>
              </a:rPr>
              <a:t>Personale</a:t>
            </a:r>
            <a:r>
              <a:rPr lang="it-IT" sz="2800" i="1" dirty="0">
                <a:latin typeface="+mj-lt"/>
              </a:rPr>
              <a:t>, del </a:t>
            </a:r>
            <a:r>
              <a:rPr lang="it-IT" sz="2800" b="1" i="1" dirty="0">
                <a:latin typeface="+mj-lt"/>
              </a:rPr>
              <a:t>team</a:t>
            </a:r>
            <a:r>
              <a:rPr lang="it-IT" sz="2800" i="1" dirty="0">
                <a:latin typeface="+mj-lt"/>
              </a:rPr>
              <a:t> e del </a:t>
            </a:r>
            <a:r>
              <a:rPr lang="it-IT" sz="2800" b="1" i="1" dirty="0">
                <a:latin typeface="+mj-lt"/>
              </a:rPr>
              <a:t>prodotto</a:t>
            </a:r>
            <a:r>
              <a:rPr lang="it-IT" sz="2800" i="1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4845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8313AD-DDAD-F328-2F25-A8628F9BCAC7}"/>
              </a:ext>
            </a:extLst>
          </p:cNvPr>
          <p:cNvSpPr txBox="1"/>
          <p:nvPr/>
        </p:nvSpPr>
        <p:spPr>
          <a:xfrm>
            <a:off x="838200" y="365124"/>
            <a:ext cx="11353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latin typeface="Calibri Light (Headings)"/>
              </a:rPr>
              <a:t>I principi fondamentali di DevOps</a:t>
            </a:r>
            <a:endParaRPr lang="it-IT" sz="4400" b="1" dirty="0">
              <a:effectLst/>
              <a:latin typeface="Calibri Light (Headings)"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A4466D0B-DB55-8DE1-4027-BD0BA1A9465A}"/>
              </a:ext>
            </a:extLst>
          </p:cNvPr>
          <p:cNvSpPr/>
          <p:nvPr/>
        </p:nvSpPr>
        <p:spPr>
          <a:xfrm rot="10800000">
            <a:off x="6096000" y="1690689"/>
            <a:ext cx="6096001" cy="883607"/>
          </a:xfrm>
          <a:prstGeom prst="homePlate">
            <a:avLst>
              <a:gd name="adj" fmla="val 53013"/>
            </a:avLst>
          </a:prstGeom>
          <a:solidFill>
            <a:srgbClr val="37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3051D-5BE7-9086-969B-9425141290A5}"/>
              </a:ext>
            </a:extLst>
          </p:cNvPr>
          <p:cNvSpPr txBox="1"/>
          <p:nvPr/>
        </p:nvSpPr>
        <p:spPr>
          <a:xfrm>
            <a:off x="6515100" y="1870883"/>
            <a:ext cx="4694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i="1" dirty="0">
                <a:solidFill>
                  <a:srgbClr val="F2F2F2"/>
                </a:solidFill>
                <a:latin typeface="+mj-lt"/>
              </a:rPr>
              <a:t>Collaborazione e comunicazione</a:t>
            </a:r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17F27DBD-6044-7020-8F16-5522ED0C78DC}"/>
              </a:ext>
            </a:extLst>
          </p:cNvPr>
          <p:cNvSpPr/>
          <p:nvPr/>
        </p:nvSpPr>
        <p:spPr>
          <a:xfrm>
            <a:off x="-765328" y="4621736"/>
            <a:ext cx="2089951" cy="1319753"/>
          </a:xfrm>
          <a:prstGeom prst="homePlate">
            <a:avLst/>
          </a:pr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2AEDC1C7-ACF5-B0E7-EB68-6565C6BEAAD4}"/>
              </a:ext>
            </a:extLst>
          </p:cNvPr>
          <p:cNvSpPr/>
          <p:nvPr/>
        </p:nvSpPr>
        <p:spPr>
          <a:xfrm>
            <a:off x="-765328" y="5538247"/>
            <a:ext cx="1603528" cy="1319753"/>
          </a:xfrm>
          <a:prstGeom prst="homePlate">
            <a:avLst>
              <a:gd name="adj" fmla="val 51248"/>
            </a:avLst>
          </a:prstGeom>
          <a:solidFill>
            <a:srgbClr val="3A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DD18FE-74EB-B580-0A54-FCFAC288581B}"/>
              </a:ext>
            </a:extLst>
          </p:cNvPr>
          <p:cNvSpPr txBox="1"/>
          <p:nvPr/>
        </p:nvSpPr>
        <p:spPr>
          <a:xfrm>
            <a:off x="2080426" y="3130421"/>
            <a:ext cx="65565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i="1" dirty="0">
                <a:latin typeface="+mj-lt"/>
              </a:rPr>
              <a:t>Questo principio mi è stato fondamentale per garantire un </a:t>
            </a:r>
            <a:r>
              <a:rPr lang="it-IT" sz="2800" b="1" i="1" dirty="0">
                <a:latin typeface="+mj-lt"/>
              </a:rPr>
              <a:t>miglioramento continuo</a:t>
            </a:r>
            <a:r>
              <a:rPr lang="it-IT" sz="2800" i="1" dirty="0">
                <a:latin typeface="+mj-lt"/>
              </a:rPr>
              <a:t>.</a:t>
            </a:r>
            <a:br>
              <a:rPr lang="it-IT" sz="2800" i="1" dirty="0">
                <a:latin typeface="+mj-lt"/>
              </a:rPr>
            </a:br>
            <a:br>
              <a:rPr lang="it-IT" sz="2800" i="1" dirty="0">
                <a:latin typeface="+mj-lt"/>
              </a:rPr>
            </a:br>
            <a:r>
              <a:rPr lang="it-IT" sz="2800" b="1" i="1" dirty="0">
                <a:latin typeface="+mj-lt"/>
              </a:rPr>
              <a:t>Personale</a:t>
            </a:r>
            <a:r>
              <a:rPr lang="it-IT" sz="2800" i="1" dirty="0">
                <a:latin typeface="+mj-lt"/>
              </a:rPr>
              <a:t>, del </a:t>
            </a:r>
            <a:r>
              <a:rPr lang="it-IT" sz="2800" b="1" i="1" dirty="0">
                <a:latin typeface="+mj-lt"/>
              </a:rPr>
              <a:t>team</a:t>
            </a:r>
            <a:r>
              <a:rPr lang="it-IT" sz="2800" i="1" dirty="0">
                <a:latin typeface="+mj-lt"/>
              </a:rPr>
              <a:t> e del </a:t>
            </a:r>
            <a:r>
              <a:rPr lang="it-IT" sz="2800" b="1" i="1" dirty="0">
                <a:latin typeface="+mj-lt"/>
              </a:rPr>
              <a:t>prodotto</a:t>
            </a:r>
            <a:r>
              <a:rPr lang="it-IT" sz="2800" i="1" dirty="0">
                <a:latin typeface="+mj-lt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232241-FE60-865A-0A31-484FD217FA9D}"/>
              </a:ext>
            </a:extLst>
          </p:cNvPr>
          <p:cNvSpPr txBox="1"/>
          <p:nvPr/>
        </p:nvSpPr>
        <p:spPr>
          <a:xfrm>
            <a:off x="5358686" y="5281612"/>
            <a:ext cx="6556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i="1" dirty="0">
                <a:latin typeface="+mj-lt"/>
              </a:rPr>
              <a:t>Come lo abbiamo attuato?</a:t>
            </a:r>
          </a:p>
        </p:txBody>
      </p:sp>
    </p:spTree>
    <p:extLst>
      <p:ext uri="{BB962C8B-B14F-4D97-AF65-F5344CB8AC3E}">
        <p14:creationId xmlns:p14="http://schemas.microsoft.com/office/powerpoint/2010/main" val="3734516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8313AD-DDAD-F328-2F25-A8628F9BCAC7}"/>
              </a:ext>
            </a:extLst>
          </p:cNvPr>
          <p:cNvSpPr txBox="1"/>
          <p:nvPr/>
        </p:nvSpPr>
        <p:spPr>
          <a:xfrm>
            <a:off x="838200" y="365124"/>
            <a:ext cx="11353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latin typeface="Calibri Light (Headings)"/>
              </a:rPr>
              <a:t>I principi fondamentali di DevOps</a:t>
            </a:r>
            <a:endParaRPr lang="it-IT" sz="4400" b="1" dirty="0">
              <a:effectLst/>
              <a:latin typeface="Calibri Light (Headings)"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A4466D0B-DB55-8DE1-4027-BD0BA1A9465A}"/>
              </a:ext>
            </a:extLst>
          </p:cNvPr>
          <p:cNvSpPr/>
          <p:nvPr/>
        </p:nvSpPr>
        <p:spPr>
          <a:xfrm rot="10800000">
            <a:off x="6096000" y="1690689"/>
            <a:ext cx="6096001" cy="883607"/>
          </a:xfrm>
          <a:prstGeom prst="homePlate">
            <a:avLst>
              <a:gd name="adj" fmla="val 53013"/>
            </a:avLst>
          </a:prstGeom>
          <a:solidFill>
            <a:srgbClr val="37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3051D-5BE7-9086-969B-9425141290A5}"/>
              </a:ext>
            </a:extLst>
          </p:cNvPr>
          <p:cNvSpPr txBox="1"/>
          <p:nvPr/>
        </p:nvSpPr>
        <p:spPr>
          <a:xfrm>
            <a:off x="6515100" y="1870883"/>
            <a:ext cx="4694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i="1" dirty="0">
                <a:solidFill>
                  <a:srgbClr val="F2F2F2"/>
                </a:solidFill>
                <a:latin typeface="+mj-lt"/>
              </a:rPr>
              <a:t>Collaborazione e comunicazione</a:t>
            </a:r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17F27DBD-6044-7020-8F16-5522ED0C78DC}"/>
              </a:ext>
            </a:extLst>
          </p:cNvPr>
          <p:cNvSpPr/>
          <p:nvPr/>
        </p:nvSpPr>
        <p:spPr>
          <a:xfrm>
            <a:off x="-765328" y="4621736"/>
            <a:ext cx="2089951" cy="1319753"/>
          </a:xfrm>
          <a:prstGeom prst="homePlate">
            <a:avLst/>
          </a:pr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2AEDC1C7-ACF5-B0E7-EB68-6565C6BEAAD4}"/>
              </a:ext>
            </a:extLst>
          </p:cNvPr>
          <p:cNvSpPr/>
          <p:nvPr/>
        </p:nvSpPr>
        <p:spPr>
          <a:xfrm>
            <a:off x="-765328" y="5538247"/>
            <a:ext cx="1603528" cy="1319753"/>
          </a:xfrm>
          <a:prstGeom prst="homePlate">
            <a:avLst>
              <a:gd name="adj" fmla="val 51248"/>
            </a:avLst>
          </a:prstGeom>
          <a:solidFill>
            <a:srgbClr val="3A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DD18FE-74EB-B580-0A54-FCFAC288581B}"/>
              </a:ext>
            </a:extLst>
          </p:cNvPr>
          <p:cNvSpPr txBox="1"/>
          <p:nvPr/>
        </p:nvSpPr>
        <p:spPr>
          <a:xfrm>
            <a:off x="2080425" y="3130421"/>
            <a:ext cx="79144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i="1" dirty="0">
                <a:latin typeface="+mj-lt"/>
              </a:rPr>
              <a:t>Due “strumenti” che sono stati fondamentali sono: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800" b="1" i="1" dirty="0">
                <a:latin typeface="+mj-lt"/>
              </a:rPr>
              <a:t>Wiki</a:t>
            </a:r>
            <a:r>
              <a:rPr lang="it-IT" sz="2800" i="1" dirty="0">
                <a:latin typeface="+mj-lt"/>
              </a:rPr>
              <a:t>, per tenere traccia delle informazioni importanti.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800" b="1" i="1" dirty="0">
                <a:latin typeface="+mj-lt"/>
              </a:rPr>
              <a:t>Review e retrospettive</a:t>
            </a:r>
            <a:r>
              <a:rPr lang="it-IT" sz="2800" i="1" dirty="0">
                <a:latin typeface="+mj-lt"/>
              </a:rPr>
              <a:t>, per far emergere rapidamente problemi e necessità.</a:t>
            </a:r>
          </a:p>
        </p:txBody>
      </p:sp>
      <p:pic>
        <p:nvPicPr>
          <p:cNvPr id="10" name="Picture 9" descr="A cat sleeping on a computer&#10;&#10;Description automatically generated">
            <a:extLst>
              <a:ext uri="{FF2B5EF4-FFF2-40B4-BE49-F238E27FC236}">
                <a16:creationId xmlns:a16="http://schemas.microsoft.com/office/drawing/2014/main" id="{BB4F94E5-4025-48DD-2A9A-89D39D7EE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6217" y="3247399"/>
            <a:ext cx="2275864" cy="170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917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8313AD-DDAD-F328-2F25-A8628F9BCAC7}"/>
              </a:ext>
            </a:extLst>
          </p:cNvPr>
          <p:cNvSpPr txBox="1"/>
          <p:nvPr/>
        </p:nvSpPr>
        <p:spPr>
          <a:xfrm>
            <a:off x="838200" y="365124"/>
            <a:ext cx="11353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latin typeface="Calibri Light (Headings)"/>
              </a:rPr>
              <a:t>I principi fondamentali di DevOps</a:t>
            </a:r>
            <a:endParaRPr lang="it-IT" sz="4400" b="1" dirty="0">
              <a:effectLst/>
              <a:latin typeface="Calibri Light (Headings)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3051D-5BE7-9086-969B-9425141290A5}"/>
              </a:ext>
            </a:extLst>
          </p:cNvPr>
          <p:cNvSpPr txBox="1"/>
          <p:nvPr/>
        </p:nvSpPr>
        <p:spPr>
          <a:xfrm>
            <a:off x="8889135" y="1870883"/>
            <a:ext cx="2686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i="1" dirty="0">
                <a:latin typeface="+mj-lt"/>
              </a:rPr>
              <a:t>Automatizzazione</a:t>
            </a:r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D6C2152F-18AF-919F-D323-CD37B9888AE5}"/>
              </a:ext>
            </a:extLst>
          </p:cNvPr>
          <p:cNvSpPr/>
          <p:nvPr/>
        </p:nvSpPr>
        <p:spPr>
          <a:xfrm>
            <a:off x="0" y="4621736"/>
            <a:ext cx="2089951" cy="1319753"/>
          </a:xfrm>
          <a:prstGeom prst="homePlate">
            <a:avLst/>
          </a:pr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DF25780C-2AEB-24E7-79E7-EFADBC023A7E}"/>
              </a:ext>
            </a:extLst>
          </p:cNvPr>
          <p:cNvSpPr/>
          <p:nvPr/>
        </p:nvSpPr>
        <p:spPr>
          <a:xfrm>
            <a:off x="0" y="5538247"/>
            <a:ext cx="1603528" cy="1319753"/>
          </a:xfrm>
          <a:prstGeom prst="homePlate">
            <a:avLst>
              <a:gd name="adj" fmla="val 51248"/>
            </a:avLst>
          </a:prstGeom>
          <a:solidFill>
            <a:srgbClr val="3A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F9BD21C7-4476-AED4-00FE-2B0BAEE099C5}"/>
              </a:ext>
            </a:extLst>
          </p:cNvPr>
          <p:cNvSpPr/>
          <p:nvPr/>
        </p:nvSpPr>
        <p:spPr>
          <a:xfrm rot="10800000">
            <a:off x="11575961" y="1690689"/>
            <a:ext cx="6096001" cy="883607"/>
          </a:xfrm>
          <a:prstGeom prst="homePlate">
            <a:avLst>
              <a:gd name="adj" fmla="val 53013"/>
            </a:avLst>
          </a:prstGeom>
          <a:solidFill>
            <a:srgbClr val="37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8" name="Picture 7" descr="A cat sleeping on a computer&#10;&#10;Description automatically generated">
            <a:extLst>
              <a:ext uri="{FF2B5EF4-FFF2-40B4-BE49-F238E27FC236}">
                <a16:creationId xmlns:a16="http://schemas.microsoft.com/office/drawing/2014/main" id="{BFDD78A1-F8D4-337C-7972-9B50CE09D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882" y="3247399"/>
            <a:ext cx="2275864" cy="17068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C523B4-A2BD-1729-9D26-BBF1D7939EF4}"/>
              </a:ext>
            </a:extLst>
          </p:cNvPr>
          <p:cNvSpPr txBox="1"/>
          <p:nvPr/>
        </p:nvSpPr>
        <p:spPr>
          <a:xfrm>
            <a:off x="3649952" y="3023630"/>
            <a:ext cx="48920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latin typeface="+mj-lt"/>
              </a:rPr>
              <a:t>Non solo perché sono pigro!</a:t>
            </a:r>
          </a:p>
          <a:p>
            <a:pPr algn="ctr"/>
            <a:r>
              <a:rPr lang="it-IT" sz="3200" i="1" dirty="0">
                <a:latin typeface="+mj-lt"/>
              </a:rPr>
              <a:t>(anche se aiuta, eh!)</a:t>
            </a:r>
          </a:p>
        </p:txBody>
      </p:sp>
    </p:spTree>
    <p:extLst>
      <p:ext uri="{BB962C8B-B14F-4D97-AF65-F5344CB8AC3E}">
        <p14:creationId xmlns:p14="http://schemas.microsoft.com/office/powerpoint/2010/main" val="3518142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B226B89-0851-6B0F-3048-C4D4834E4010}"/>
              </a:ext>
            </a:extLst>
          </p:cNvPr>
          <p:cNvSpPr/>
          <p:nvPr/>
        </p:nvSpPr>
        <p:spPr>
          <a:xfrm rot="10800000">
            <a:off x="6096000" y="-595311"/>
            <a:ext cx="6096001" cy="2204630"/>
          </a:xfrm>
          <a:prstGeom prst="homePlate">
            <a:avLst>
              <a:gd name="adj" fmla="val 53013"/>
            </a:avLst>
          </a:prstGeom>
          <a:solidFill>
            <a:srgbClr val="37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E3FE9E-8A5D-4251-439B-342F20902BD1}"/>
              </a:ext>
            </a:extLst>
          </p:cNvPr>
          <p:cNvSpPr txBox="1"/>
          <p:nvPr/>
        </p:nvSpPr>
        <p:spPr>
          <a:xfrm>
            <a:off x="5850384" y="0"/>
            <a:ext cx="59036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dirty="0">
                <a:solidFill>
                  <a:schemeClr val="bg1">
                    <a:lumMod val="95000"/>
                  </a:schemeClr>
                </a:solidFill>
              </a:rPr>
              <a:t>Sponsor &amp; Org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7B806969-7768-8B82-67D4-F3996859B45C}"/>
              </a:ext>
            </a:extLst>
          </p:cNvPr>
          <p:cNvSpPr/>
          <p:nvPr/>
        </p:nvSpPr>
        <p:spPr>
          <a:xfrm>
            <a:off x="-1153732" y="4621736"/>
            <a:ext cx="2089951" cy="1319753"/>
          </a:xfrm>
          <a:prstGeom prst="homePlate">
            <a:avLst/>
          </a:pr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C077AC46-9FA1-7C9E-1CC0-910295E027E9}"/>
              </a:ext>
            </a:extLst>
          </p:cNvPr>
          <p:cNvSpPr/>
          <p:nvPr/>
        </p:nvSpPr>
        <p:spPr>
          <a:xfrm>
            <a:off x="-1153732" y="5538247"/>
            <a:ext cx="1603528" cy="1319753"/>
          </a:xfrm>
          <a:prstGeom prst="homePlate">
            <a:avLst>
              <a:gd name="adj" fmla="val 51248"/>
            </a:avLst>
          </a:prstGeom>
          <a:solidFill>
            <a:srgbClr val="3A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939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8313AD-DDAD-F328-2F25-A8628F9BCAC7}"/>
              </a:ext>
            </a:extLst>
          </p:cNvPr>
          <p:cNvSpPr txBox="1"/>
          <p:nvPr/>
        </p:nvSpPr>
        <p:spPr>
          <a:xfrm>
            <a:off x="838200" y="365124"/>
            <a:ext cx="11353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latin typeface="Calibri Light (Headings)"/>
              </a:rPr>
              <a:t>I principi fondamentali di DevOps</a:t>
            </a:r>
            <a:endParaRPr lang="it-IT" sz="4400" b="1" dirty="0">
              <a:effectLst/>
              <a:latin typeface="Calibri Light (Headings)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3051D-5BE7-9086-969B-9425141290A5}"/>
              </a:ext>
            </a:extLst>
          </p:cNvPr>
          <p:cNvSpPr txBox="1"/>
          <p:nvPr/>
        </p:nvSpPr>
        <p:spPr>
          <a:xfrm>
            <a:off x="8889135" y="1870883"/>
            <a:ext cx="2686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i="1" dirty="0">
                <a:latin typeface="+mj-lt"/>
              </a:rPr>
              <a:t>Automatizzazione</a:t>
            </a:r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D6C2152F-18AF-919F-D323-CD37B9888AE5}"/>
              </a:ext>
            </a:extLst>
          </p:cNvPr>
          <p:cNvSpPr/>
          <p:nvPr/>
        </p:nvSpPr>
        <p:spPr>
          <a:xfrm>
            <a:off x="0" y="4621736"/>
            <a:ext cx="2089951" cy="1319753"/>
          </a:xfrm>
          <a:prstGeom prst="homePlate">
            <a:avLst/>
          </a:pr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DF25780C-2AEB-24E7-79E7-EFADBC023A7E}"/>
              </a:ext>
            </a:extLst>
          </p:cNvPr>
          <p:cNvSpPr/>
          <p:nvPr/>
        </p:nvSpPr>
        <p:spPr>
          <a:xfrm>
            <a:off x="0" y="5538247"/>
            <a:ext cx="1603528" cy="1319753"/>
          </a:xfrm>
          <a:prstGeom prst="homePlate">
            <a:avLst>
              <a:gd name="adj" fmla="val 51248"/>
            </a:avLst>
          </a:prstGeom>
          <a:solidFill>
            <a:srgbClr val="3A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F9BD21C7-4476-AED4-00FE-2B0BAEE099C5}"/>
              </a:ext>
            </a:extLst>
          </p:cNvPr>
          <p:cNvSpPr/>
          <p:nvPr/>
        </p:nvSpPr>
        <p:spPr>
          <a:xfrm rot="10800000">
            <a:off x="11575961" y="1690689"/>
            <a:ext cx="6096001" cy="883607"/>
          </a:xfrm>
          <a:prstGeom prst="homePlate">
            <a:avLst>
              <a:gd name="adj" fmla="val 53013"/>
            </a:avLst>
          </a:prstGeom>
          <a:solidFill>
            <a:srgbClr val="37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8" name="Picture 7" descr="A cat sleeping on a computer&#10;&#10;Description automatically generated">
            <a:extLst>
              <a:ext uri="{FF2B5EF4-FFF2-40B4-BE49-F238E27FC236}">
                <a16:creationId xmlns:a16="http://schemas.microsoft.com/office/drawing/2014/main" id="{BFDD78A1-F8D4-337C-7972-9B50CE09D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882" y="3247399"/>
            <a:ext cx="2275864" cy="17068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5BB588-9E98-4C26-B38E-D90F0F30BA0E}"/>
              </a:ext>
            </a:extLst>
          </p:cNvPr>
          <p:cNvSpPr txBox="1"/>
          <p:nvPr/>
        </p:nvSpPr>
        <p:spPr>
          <a:xfrm>
            <a:off x="2089951" y="2574296"/>
            <a:ext cx="68963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i="1" dirty="0">
                <a:latin typeface="+mj-lt"/>
              </a:rPr>
              <a:t>L’</a:t>
            </a:r>
            <a:r>
              <a:rPr lang="it-IT" sz="2800" b="1" i="1" dirty="0">
                <a:latin typeface="+mj-lt"/>
              </a:rPr>
              <a:t>automatizzazione</a:t>
            </a:r>
            <a:r>
              <a:rPr lang="it-IT" sz="2800" i="1" dirty="0">
                <a:latin typeface="+mj-lt"/>
              </a:rPr>
              <a:t> consente di avere qualcosa di </a:t>
            </a:r>
            <a:r>
              <a:rPr lang="it-IT" sz="2800" b="1" i="1" dirty="0">
                <a:latin typeface="+mj-lt"/>
              </a:rPr>
              <a:t>standard</a:t>
            </a:r>
            <a:r>
              <a:rPr lang="it-IT" sz="2800" i="1" dirty="0">
                <a:latin typeface="+mj-lt"/>
              </a:rPr>
              <a:t>, di </a:t>
            </a:r>
            <a:r>
              <a:rPr lang="it-IT" sz="2800" b="1" i="1" dirty="0">
                <a:latin typeface="+mj-lt"/>
              </a:rPr>
              <a:t>riproducibile</a:t>
            </a:r>
            <a:r>
              <a:rPr lang="it-IT" sz="2800" i="1" dirty="0">
                <a:latin typeface="+mj-lt"/>
              </a:rPr>
              <a:t>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D3E4E1-7EBE-4E46-9F19-05F6DA71CE44}"/>
              </a:ext>
            </a:extLst>
          </p:cNvPr>
          <p:cNvSpPr txBox="1"/>
          <p:nvPr/>
        </p:nvSpPr>
        <p:spPr>
          <a:xfrm>
            <a:off x="5037065" y="3708596"/>
            <a:ext cx="71549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i="1" dirty="0">
                <a:latin typeface="+mj-lt"/>
              </a:rPr>
              <a:t>L’assenza/riduzione di interventi manuali si traduce in una </a:t>
            </a:r>
            <a:r>
              <a:rPr lang="it-IT" sz="2800" b="1" i="1" dirty="0">
                <a:latin typeface="+mj-lt"/>
              </a:rPr>
              <a:t>riduzione dei tempi morti</a:t>
            </a:r>
            <a:r>
              <a:rPr lang="it-IT" sz="2800" i="1" dirty="0">
                <a:latin typeface="+mj-lt"/>
              </a:rPr>
              <a:t> tra le varie operazioni!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1143B3-EC43-4F14-B483-206227FCEC31}"/>
              </a:ext>
            </a:extLst>
          </p:cNvPr>
          <p:cNvSpPr txBox="1"/>
          <p:nvPr/>
        </p:nvSpPr>
        <p:spPr>
          <a:xfrm>
            <a:off x="2089951" y="5273784"/>
            <a:ext cx="68963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i="1" dirty="0">
                <a:latin typeface="+mj-lt"/>
              </a:rPr>
              <a:t>Riducendo le operazioni manuali vengono </a:t>
            </a:r>
            <a:r>
              <a:rPr lang="it-IT" sz="2800" b="1" i="1" dirty="0">
                <a:latin typeface="+mj-lt"/>
              </a:rPr>
              <a:t>ridotte</a:t>
            </a:r>
            <a:r>
              <a:rPr lang="it-IT" sz="2800" i="1" dirty="0">
                <a:latin typeface="+mj-lt"/>
              </a:rPr>
              <a:t> anche le </a:t>
            </a:r>
            <a:r>
              <a:rPr lang="it-IT" sz="2800" b="1" i="1" dirty="0">
                <a:latin typeface="+mj-lt"/>
              </a:rPr>
              <a:t>probabilità di errori</a:t>
            </a:r>
            <a:r>
              <a:rPr lang="it-IT" sz="2800" i="1" dirty="0">
                <a:latin typeface="+mj-l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5116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8313AD-DDAD-F328-2F25-A8628F9BCAC7}"/>
              </a:ext>
            </a:extLst>
          </p:cNvPr>
          <p:cNvSpPr txBox="1"/>
          <p:nvPr/>
        </p:nvSpPr>
        <p:spPr>
          <a:xfrm>
            <a:off x="838200" y="365124"/>
            <a:ext cx="11353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latin typeface="Calibri Light (Headings)"/>
              </a:rPr>
              <a:t>I principi fondamentali di DevOps</a:t>
            </a:r>
            <a:endParaRPr lang="it-IT" sz="4400" b="1" dirty="0">
              <a:effectLst/>
              <a:latin typeface="Calibri Light (Headings)"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A4466D0B-DB55-8DE1-4027-BD0BA1A9465A}"/>
              </a:ext>
            </a:extLst>
          </p:cNvPr>
          <p:cNvSpPr/>
          <p:nvPr/>
        </p:nvSpPr>
        <p:spPr>
          <a:xfrm rot="10800000">
            <a:off x="6096000" y="1690689"/>
            <a:ext cx="6096001" cy="883607"/>
          </a:xfrm>
          <a:prstGeom prst="homePlate">
            <a:avLst>
              <a:gd name="adj" fmla="val 53013"/>
            </a:avLst>
          </a:prstGeom>
          <a:solidFill>
            <a:srgbClr val="37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3051D-5BE7-9086-969B-9425141290A5}"/>
              </a:ext>
            </a:extLst>
          </p:cNvPr>
          <p:cNvSpPr txBox="1"/>
          <p:nvPr/>
        </p:nvSpPr>
        <p:spPr>
          <a:xfrm>
            <a:off x="6515100" y="1870883"/>
            <a:ext cx="4691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i="1" dirty="0">
                <a:solidFill>
                  <a:srgbClr val="F2F2F2"/>
                </a:solidFill>
                <a:latin typeface="+mj-lt"/>
              </a:rPr>
              <a:t>Infrastruttura come Codice (</a:t>
            </a:r>
            <a:r>
              <a:rPr lang="it-IT" sz="2800" b="1" i="1" dirty="0" err="1">
                <a:solidFill>
                  <a:srgbClr val="F2F2F2"/>
                </a:solidFill>
                <a:latin typeface="+mj-lt"/>
              </a:rPr>
              <a:t>IaC</a:t>
            </a:r>
            <a:r>
              <a:rPr lang="it-IT" sz="2800" b="1" i="1" dirty="0">
                <a:solidFill>
                  <a:srgbClr val="F2F2F2"/>
                </a:solidFill>
                <a:latin typeface="+mj-lt"/>
              </a:rPr>
              <a:t>)</a:t>
            </a:r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17F27DBD-6044-7020-8F16-5522ED0C78DC}"/>
              </a:ext>
            </a:extLst>
          </p:cNvPr>
          <p:cNvSpPr/>
          <p:nvPr/>
        </p:nvSpPr>
        <p:spPr>
          <a:xfrm>
            <a:off x="-765328" y="4621736"/>
            <a:ext cx="2089951" cy="1319753"/>
          </a:xfrm>
          <a:prstGeom prst="homePlate">
            <a:avLst/>
          </a:pr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2AEDC1C7-ACF5-B0E7-EB68-6565C6BEAAD4}"/>
              </a:ext>
            </a:extLst>
          </p:cNvPr>
          <p:cNvSpPr/>
          <p:nvPr/>
        </p:nvSpPr>
        <p:spPr>
          <a:xfrm>
            <a:off x="-765328" y="5538247"/>
            <a:ext cx="1603528" cy="1319753"/>
          </a:xfrm>
          <a:prstGeom prst="homePlate">
            <a:avLst>
              <a:gd name="adj" fmla="val 51248"/>
            </a:avLst>
          </a:prstGeom>
          <a:solidFill>
            <a:srgbClr val="3A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31F53E-F041-C685-947C-5A17F8BFA081}"/>
              </a:ext>
            </a:extLst>
          </p:cNvPr>
          <p:cNvSpPr txBox="1"/>
          <p:nvPr/>
        </p:nvSpPr>
        <p:spPr>
          <a:xfrm>
            <a:off x="1996750" y="3638791"/>
            <a:ext cx="8198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i="1" dirty="0">
                <a:effectLst/>
                <a:latin typeface="+mj-lt"/>
              </a:rPr>
              <a:t>Ok, ma cosa significa?</a:t>
            </a:r>
            <a:endParaRPr lang="it-IT" sz="2800" i="1" dirty="0">
              <a:latin typeface="+mj-lt"/>
            </a:endParaRPr>
          </a:p>
        </p:txBody>
      </p:sp>
      <p:pic>
        <p:nvPicPr>
          <p:cNvPr id="9" name="Picture 8" descr="A cartoon face with a finger on his chin&#10;&#10;Description automatically generated">
            <a:extLst>
              <a:ext uri="{FF2B5EF4-FFF2-40B4-BE49-F238E27FC236}">
                <a16:creationId xmlns:a16="http://schemas.microsoft.com/office/drawing/2014/main" id="{E3E54C4B-6338-5FBA-C62F-2581884B0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210" y="2604238"/>
            <a:ext cx="1138589" cy="1229941"/>
          </a:xfrm>
          <a:prstGeom prst="rect">
            <a:avLst/>
          </a:prstGeom>
        </p:spPr>
      </p:pic>
      <p:pic>
        <p:nvPicPr>
          <p:cNvPr id="8" name="Picture 7" descr="A cat sleeping on a computer&#10;&#10;Description automatically generated">
            <a:extLst>
              <a:ext uri="{FF2B5EF4-FFF2-40B4-BE49-F238E27FC236}">
                <a16:creationId xmlns:a16="http://schemas.microsoft.com/office/drawing/2014/main" id="{3A6C3E67-9FF4-D6F6-F167-9821753A5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6217" y="3247399"/>
            <a:ext cx="2275864" cy="170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49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8313AD-DDAD-F328-2F25-A8628F9BCAC7}"/>
              </a:ext>
            </a:extLst>
          </p:cNvPr>
          <p:cNvSpPr txBox="1"/>
          <p:nvPr/>
        </p:nvSpPr>
        <p:spPr>
          <a:xfrm>
            <a:off x="838200" y="365124"/>
            <a:ext cx="11353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latin typeface="Calibri Light (Headings)"/>
              </a:rPr>
              <a:t>I principi fondamentali di DevOps</a:t>
            </a:r>
            <a:endParaRPr lang="it-IT" sz="4400" b="1" dirty="0">
              <a:effectLst/>
              <a:latin typeface="Calibri Light (Headings)"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A4466D0B-DB55-8DE1-4027-BD0BA1A9465A}"/>
              </a:ext>
            </a:extLst>
          </p:cNvPr>
          <p:cNvSpPr/>
          <p:nvPr/>
        </p:nvSpPr>
        <p:spPr>
          <a:xfrm rot="10800000">
            <a:off x="6096000" y="1690689"/>
            <a:ext cx="6096001" cy="883607"/>
          </a:xfrm>
          <a:prstGeom prst="homePlate">
            <a:avLst>
              <a:gd name="adj" fmla="val 53013"/>
            </a:avLst>
          </a:prstGeom>
          <a:solidFill>
            <a:srgbClr val="37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3051D-5BE7-9086-969B-9425141290A5}"/>
              </a:ext>
            </a:extLst>
          </p:cNvPr>
          <p:cNvSpPr txBox="1"/>
          <p:nvPr/>
        </p:nvSpPr>
        <p:spPr>
          <a:xfrm>
            <a:off x="6515100" y="1870883"/>
            <a:ext cx="4691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i="1" dirty="0">
                <a:solidFill>
                  <a:srgbClr val="F2F2F2"/>
                </a:solidFill>
                <a:latin typeface="+mj-lt"/>
              </a:rPr>
              <a:t>Infrastruttura come Codice (</a:t>
            </a:r>
            <a:r>
              <a:rPr lang="it-IT" sz="2800" b="1" i="1" dirty="0" err="1">
                <a:solidFill>
                  <a:srgbClr val="F2F2F2"/>
                </a:solidFill>
                <a:latin typeface="+mj-lt"/>
              </a:rPr>
              <a:t>IaC</a:t>
            </a:r>
            <a:r>
              <a:rPr lang="it-IT" sz="2800" b="1" i="1" dirty="0">
                <a:solidFill>
                  <a:srgbClr val="F2F2F2"/>
                </a:solidFill>
                <a:latin typeface="+mj-lt"/>
              </a:rPr>
              <a:t>)</a:t>
            </a:r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17F27DBD-6044-7020-8F16-5522ED0C78DC}"/>
              </a:ext>
            </a:extLst>
          </p:cNvPr>
          <p:cNvSpPr/>
          <p:nvPr/>
        </p:nvSpPr>
        <p:spPr>
          <a:xfrm>
            <a:off x="-765328" y="4621736"/>
            <a:ext cx="2089951" cy="1319753"/>
          </a:xfrm>
          <a:prstGeom prst="homePlate">
            <a:avLst/>
          </a:pr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2AEDC1C7-ACF5-B0E7-EB68-6565C6BEAAD4}"/>
              </a:ext>
            </a:extLst>
          </p:cNvPr>
          <p:cNvSpPr/>
          <p:nvPr/>
        </p:nvSpPr>
        <p:spPr>
          <a:xfrm>
            <a:off x="-765328" y="5538247"/>
            <a:ext cx="1603528" cy="1319753"/>
          </a:xfrm>
          <a:prstGeom prst="homePlate">
            <a:avLst>
              <a:gd name="adj" fmla="val 51248"/>
            </a:avLst>
          </a:prstGeom>
          <a:solidFill>
            <a:srgbClr val="3A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15074E-091D-F517-F6E7-86CEB12AA20E}"/>
              </a:ext>
            </a:extLst>
          </p:cNvPr>
          <p:cNvSpPr txBox="1"/>
          <p:nvPr/>
        </p:nvSpPr>
        <p:spPr>
          <a:xfrm>
            <a:off x="1996751" y="2754491"/>
            <a:ext cx="819849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i="1" dirty="0">
                <a:effectLst/>
                <a:latin typeface="+mj-lt"/>
              </a:rPr>
              <a:t>Metodologia</a:t>
            </a:r>
            <a:r>
              <a:rPr lang="it-IT" sz="2800" i="1" dirty="0">
                <a:effectLst/>
                <a:latin typeface="+mj-lt"/>
              </a:rPr>
              <a:t> che consente di definire e gestire l'infrastruttura informatica utilizzando linguaggi di scripting o di programmazione per creare un modello descrittivo dell'infrastruttura desiderata.</a:t>
            </a:r>
            <a:br>
              <a:rPr lang="it-IT" sz="2800" i="1" dirty="0">
                <a:effectLst/>
                <a:latin typeface="+mj-lt"/>
              </a:rPr>
            </a:br>
            <a:br>
              <a:rPr lang="it-IT" sz="2800" i="1" dirty="0">
                <a:effectLst/>
                <a:latin typeface="+mj-lt"/>
              </a:rPr>
            </a:br>
            <a:r>
              <a:rPr lang="it-IT" sz="2800" i="1" dirty="0">
                <a:effectLst/>
                <a:latin typeface="+mj-lt"/>
              </a:rPr>
              <a:t>Questo modello potrà quindi essere riutilizzato per </a:t>
            </a:r>
            <a:r>
              <a:rPr lang="it-IT" sz="2800" b="1" i="1" dirty="0">
                <a:effectLst/>
                <a:latin typeface="+mj-lt"/>
              </a:rPr>
              <a:t>distribuire, gestire e aggiornare l'infrastruttura in modo automatizzato</a:t>
            </a:r>
            <a:r>
              <a:rPr lang="it-IT" sz="2800" i="1" dirty="0">
                <a:effectLst/>
                <a:latin typeface="+mj-lt"/>
              </a:rPr>
              <a:t>.</a:t>
            </a:r>
            <a:endParaRPr lang="it-IT" sz="28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46364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8313AD-DDAD-F328-2F25-A8628F9BCAC7}"/>
              </a:ext>
            </a:extLst>
          </p:cNvPr>
          <p:cNvSpPr txBox="1"/>
          <p:nvPr/>
        </p:nvSpPr>
        <p:spPr>
          <a:xfrm>
            <a:off x="838200" y="365124"/>
            <a:ext cx="11353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latin typeface="Calibri Light (Headings)"/>
              </a:rPr>
              <a:t>I principi fondamentali di DevOps</a:t>
            </a:r>
            <a:endParaRPr lang="it-IT" sz="4400" b="1" dirty="0">
              <a:effectLst/>
              <a:latin typeface="Calibri Light (Headings)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3051D-5BE7-9086-969B-9425141290A5}"/>
              </a:ext>
            </a:extLst>
          </p:cNvPr>
          <p:cNvSpPr txBox="1"/>
          <p:nvPr/>
        </p:nvSpPr>
        <p:spPr>
          <a:xfrm>
            <a:off x="7868792" y="1870883"/>
            <a:ext cx="37071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i="1" dirty="0">
                <a:latin typeface="+mj-lt"/>
              </a:rPr>
              <a:t>Monitoraggio e feedback</a:t>
            </a:r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D6C2152F-18AF-919F-D323-CD37B9888AE5}"/>
              </a:ext>
            </a:extLst>
          </p:cNvPr>
          <p:cNvSpPr/>
          <p:nvPr/>
        </p:nvSpPr>
        <p:spPr>
          <a:xfrm>
            <a:off x="0" y="4621736"/>
            <a:ext cx="2089951" cy="1319753"/>
          </a:xfrm>
          <a:prstGeom prst="homePlate">
            <a:avLst/>
          </a:pr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DF25780C-2AEB-24E7-79E7-EFADBC023A7E}"/>
              </a:ext>
            </a:extLst>
          </p:cNvPr>
          <p:cNvSpPr/>
          <p:nvPr/>
        </p:nvSpPr>
        <p:spPr>
          <a:xfrm>
            <a:off x="0" y="5538247"/>
            <a:ext cx="1603528" cy="1319753"/>
          </a:xfrm>
          <a:prstGeom prst="homePlate">
            <a:avLst>
              <a:gd name="adj" fmla="val 51248"/>
            </a:avLst>
          </a:prstGeom>
          <a:solidFill>
            <a:srgbClr val="3A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F9BD21C7-4476-AED4-00FE-2B0BAEE099C5}"/>
              </a:ext>
            </a:extLst>
          </p:cNvPr>
          <p:cNvSpPr/>
          <p:nvPr/>
        </p:nvSpPr>
        <p:spPr>
          <a:xfrm rot="10800000">
            <a:off x="11575961" y="1690689"/>
            <a:ext cx="6096001" cy="883607"/>
          </a:xfrm>
          <a:prstGeom prst="homePlate">
            <a:avLst>
              <a:gd name="adj" fmla="val 53013"/>
            </a:avLst>
          </a:prstGeom>
          <a:solidFill>
            <a:srgbClr val="37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9" name="Picture 8" descr="A person sitting at a desk looking at a screen&#10;&#10;Description automatically generated">
            <a:extLst>
              <a:ext uri="{FF2B5EF4-FFF2-40B4-BE49-F238E27FC236}">
                <a16:creationId xmlns:a16="http://schemas.microsoft.com/office/drawing/2014/main" id="{E3B0C213-A0F4-B0E5-2861-00DC74E08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811" y="4019550"/>
            <a:ext cx="3762375" cy="28384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Feedback Download HQ PNG Image">
            <a:extLst>
              <a:ext uri="{FF2B5EF4-FFF2-40B4-BE49-F238E27FC236}">
                <a16:creationId xmlns:a16="http://schemas.microsoft.com/office/drawing/2014/main" id="{B3DFCB4B-78FA-BF8B-56F3-69183A3C5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277" y="2483555"/>
            <a:ext cx="3521445" cy="17033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154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8313AD-DDAD-F328-2F25-A8628F9BCAC7}"/>
              </a:ext>
            </a:extLst>
          </p:cNvPr>
          <p:cNvSpPr txBox="1"/>
          <p:nvPr/>
        </p:nvSpPr>
        <p:spPr>
          <a:xfrm>
            <a:off x="838200" y="365124"/>
            <a:ext cx="11353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latin typeface="Calibri Light (Headings)"/>
              </a:rPr>
              <a:t>I principi fondamentali di DevOps</a:t>
            </a:r>
            <a:endParaRPr lang="it-IT" sz="4400" b="1" dirty="0">
              <a:effectLst/>
              <a:latin typeface="Calibri Light (Headings)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3051D-5BE7-9086-969B-9425141290A5}"/>
              </a:ext>
            </a:extLst>
          </p:cNvPr>
          <p:cNvSpPr txBox="1"/>
          <p:nvPr/>
        </p:nvSpPr>
        <p:spPr>
          <a:xfrm>
            <a:off x="7868792" y="1870883"/>
            <a:ext cx="37071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i="1" dirty="0">
                <a:latin typeface="+mj-lt"/>
              </a:rPr>
              <a:t>Monitoraggio e feedback</a:t>
            </a:r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D6C2152F-18AF-919F-D323-CD37B9888AE5}"/>
              </a:ext>
            </a:extLst>
          </p:cNvPr>
          <p:cNvSpPr/>
          <p:nvPr/>
        </p:nvSpPr>
        <p:spPr>
          <a:xfrm>
            <a:off x="0" y="4621736"/>
            <a:ext cx="2089951" cy="1319753"/>
          </a:xfrm>
          <a:prstGeom prst="homePlate">
            <a:avLst/>
          </a:pr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DF25780C-2AEB-24E7-79E7-EFADBC023A7E}"/>
              </a:ext>
            </a:extLst>
          </p:cNvPr>
          <p:cNvSpPr/>
          <p:nvPr/>
        </p:nvSpPr>
        <p:spPr>
          <a:xfrm>
            <a:off x="0" y="5538247"/>
            <a:ext cx="1603528" cy="1319753"/>
          </a:xfrm>
          <a:prstGeom prst="homePlate">
            <a:avLst>
              <a:gd name="adj" fmla="val 51248"/>
            </a:avLst>
          </a:prstGeom>
          <a:solidFill>
            <a:srgbClr val="3A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F9BD21C7-4476-AED4-00FE-2B0BAEE099C5}"/>
              </a:ext>
            </a:extLst>
          </p:cNvPr>
          <p:cNvSpPr/>
          <p:nvPr/>
        </p:nvSpPr>
        <p:spPr>
          <a:xfrm rot="10800000">
            <a:off x="11575961" y="1690689"/>
            <a:ext cx="6096001" cy="883607"/>
          </a:xfrm>
          <a:prstGeom prst="homePlate">
            <a:avLst>
              <a:gd name="adj" fmla="val 53013"/>
            </a:avLst>
          </a:prstGeom>
          <a:solidFill>
            <a:srgbClr val="37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9096E-FD7B-078E-2C41-81E75ED9945E}"/>
              </a:ext>
            </a:extLst>
          </p:cNvPr>
          <p:cNvSpPr txBox="1"/>
          <p:nvPr/>
        </p:nvSpPr>
        <p:spPr>
          <a:xfrm>
            <a:off x="1996751" y="2754491"/>
            <a:ext cx="81984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i="1" dirty="0">
                <a:effectLst/>
                <a:latin typeface="+mj-lt"/>
              </a:rPr>
              <a:t>Il </a:t>
            </a:r>
            <a:r>
              <a:rPr lang="it-IT" sz="2800" b="1" i="1" dirty="0">
                <a:latin typeface="+mj-lt"/>
              </a:rPr>
              <a:t>m</a:t>
            </a:r>
            <a:r>
              <a:rPr lang="it-IT" sz="2800" b="1" i="1" dirty="0">
                <a:effectLst/>
                <a:latin typeface="+mj-lt"/>
              </a:rPr>
              <a:t>onitoraggio</a:t>
            </a:r>
            <a:r>
              <a:rPr lang="it-IT" sz="2800" i="1" dirty="0">
                <a:effectLst/>
                <a:latin typeface="+mj-lt"/>
              </a:rPr>
              <a:t> mi ha consentito di avere una panoramica delle performance del prodott</a:t>
            </a:r>
            <a:r>
              <a:rPr lang="it-IT" sz="2800" i="1" dirty="0">
                <a:latin typeface="+mj-lt"/>
              </a:rPr>
              <a:t>o.</a:t>
            </a:r>
            <a:br>
              <a:rPr lang="it-IT" sz="2800" i="1" dirty="0">
                <a:latin typeface="+mj-lt"/>
              </a:rPr>
            </a:br>
            <a:r>
              <a:rPr lang="it-IT" sz="2800" i="1" dirty="0">
                <a:latin typeface="+mj-lt"/>
              </a:rPr>
              <a:t>E di individuare eventuali problematiche in tempi ridotti.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3798C0-F74B-9F5B-FDBF-FA73BAE58AFA}"/>
              </a:ext>
            </a:extLst>
          </p:cNvPr>
          <p:cNvSpPr txBox="1"/>
          <p:nvPr/>
        </p:nvSpPr>
        <p:spPr>
          <a:xfrm>
            <a:off x="4114106" y="4499874"/>
            <a:ext cx="80778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i="1" dirty="0">
                <a:effectLst/>
                <a:latin typeface="+mj-lt"/>
              </a:rPr>
              <a:t>I </a:t>
            </a:r>
            <a:r>
              <a:rPr lang="it-IT" sz="2800" b="1" i="1" dirty="0">
                <a:effectLst/>
                <a:latin typeface="+mj-lt"/>
              </a:rPr>
              <a:t>feedback</a:t>
            </a:r>
            <a:r>
              <a:rPr lang="it-IT" sz="2800" i="1" dirty="0">
                <a:effectLst/>
                <a:latin typeface="+mj-lt"/>
              </a:rPr>
              <a:t> invece mi hanno fornito una panoramica sulla percezione che gli altri, clienti e colleghi, hanno del lavoro che ho svolto. Consentendomi quindi di individuare aspetti dove poter miglirare.</a:t>
            </a:r>
            <a:endParaRPr lang="it-IT" sz="28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03912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1E8082F-EE4C-B828-736C-698F174FC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effectLst/>
              </a:rPr>
              <a:t>FONDAMENTI DI DEVOPS</a:t>
            </a:r>
            <a:endParaRPr lang="it-IT" dirty="0"/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692FCA21-8DC5-2924-9ACD-DC2D20CAA4AB}"/>
              </a:ext>
            </a:extLst>
          </p:cNvPr>
          <p:cNvSpPr/>
          <p:nvPr/>
        </p:nvSpPr>
        <p:spPr>
          <a:xfrm rot="10800000">
            <a:off x="6096000" y="1690689"/>
            <a:ext cx="6096001" cy="2204630"/>
          </a:xfrm>
          <a:prstGeom prst="homePlate">
            <a:avLst>
              <a:gd name="adj" fmla="val 53013"/>
            </a:avLst>
          </a:prstGeom>
          <a:solidFill>
            <a:srgbClr val="37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313AD-DDAD-F328-2F25-A8628F9BCAC7}"/>
              </a:ext>
            </a:extLst>
          </p:cNvPr>
          <p:cNvSpPr txBox="1"/>
          <p:nvPr/>
        </p:nvSpPr>
        <p:spPr>
          <a:xfrm>
            <a:off x="6834975" y="2254395"/>
            <a:ext cx="53570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200" dirty="0">
                <a:solidFill>
                  <a:schemeClr val="bg1">
                    <a:lumMod val="95000"/>
                  </a:schemeClr>
                </a:solidFill>
              </a:rPr>
              <a:t>Una </a:t>
            </a:r>
            <a:r>
              <a:rPr lang="it-IT" sz="3200" dirty="0">
                <a:solidFill>
                  <a:srgbClr val="F2F2F2"/>
                </a:solidFill>
              </a:rPr>
              <a:t>chiacchierata</a:t>
            </a:r>
            <a:r>
              <a:rPr lang="it-IT" sz="3200" dirty="0">
                <a:solidFill>
                  <a:schemeClr val="bg1">
                    <a:lumMod val="95000"/>
                  </a:schemeClr>
                </a:solidFill>
              </a:rPr>
              <a:t> sulle mie prime esperienze con DevOps</a:t>
            </a:r>
            <a:endParaRPr lang="it-IT" sz="3200" dirty="0">
              <a:effectLst/>
            </a:endParaRPr>
          </a:p>
        </p:txBody>
      </p:sp>
      <p:sp>
        <p:nvSpPr>
          <p:cNvPr id="10" name="Title 10">
            <a:extLst>
              <a:ext uri="{FF2B5EF4-FFF2-40B4-BE49-F238E27FC236}">
                <a16:creationId xmlns:a16="http://schemas.microsoft.com/office/drawing/2014/main" id="{E1AC57DC-CF33-AC14-8CBE-F994C8535DC6}"/>
              </a:ext>
            </a:extLst>
          </p:cNvPr>
          <p:cNvSpPr txBox="1">
            <a:spLocks/>
          </p:cNvSpPr>
          <p:nvPr/>
        </p:nvSpPr>
        <p:spPr>
          <a:xfrm>
            <a:off x="1324623" y="3589825"/>
            <a:ext cx="5888511" cy="1583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800" b="1" i="1" dirty="0">
                <a:solidFill>
                  <a:schemeClr val="bg1">
                    <a:lumMod val="75000"/>
                  </a:schemeClr>
                </a:solidFill>
              </a:rPr>
              <a:t>Introduzione a DevOps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800" b="1" i="1" dirty="0">
                <a:solidFill>
                  <a:schemeClr val="bg1">
                    <a:lumMod val="75000"/>
                  </a:schemeClr>
                </a:solidFill>
              </a:rPr>
              <a:t>I principi fondamentali di DevOps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3200" b="1" i="1" dirty="0"/>
              <a:t>Esperienze dirette di DevOps</a:t>
            </a:r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B913940D-598A-0919-A68F-D455175ED576}"/>
              </a:ext>
            </a:extLst>
          </p:cNvPr>
          <p:cNvSpPr/>
          <p:nvPr/>
        </p:nvSpPr>
        <p:spPr>
          <a:xfrm>
            <a:off x="-765328" y="4621736"/>
            <a:ext cx="2089951" cy="1319753"/>
          </a:xfrm>
          <a:prstGeom prst="homePlate">
            <a:avLst/>
          </a:pr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BBA13199-2222-1EA6-B586-A4B64AB47527}"/>
              </a:ext>
            </a:extLst>
          </p:cNvPr>
          <p:cNvSpPr/>
          <p:nvPr/>
        </p:nvSpPr>
        <p:spPr>
          <a:xfrm>
            <a:off x="-765328" y="5538247"/>
            <a:ext cx="1603528" cy="1319753"/>
          </a:xfrm>
          <a:prstGeom prst="homePlate">
            <a:avLst>
              <a:gd name="adj" fmla="val 51248"/>
            </a:avLst>
          </a:prstGeom>
          <a:solidFill>
            <a:srgbClr val="3A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6649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nk and blue arrows with words&#10;&#10;Description automatically generated">
            <a:extLst>
              <a:ext uri="{FF2B5EF4-FFF2-40B4-BE49-F238E27FC236}">
                <a16:creationId xmlns:a16="http://schemas.microsoft.com/office/drawing/2014/main" id="{97C48A62-DC99-F466-DF56-093F4DDF33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8374" y="2697351"/>
            <a:ext cx="6932882" cy="356619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8313AD-DDAD-F328-2F25-A8628F9BCAC7}"/>
              </a:ext>
            </a:extLst>
          </p:cNvPr>
          <p:cNvSpPr txBox="1"/>
          <p:nvPr/>
        </p:nvSpPr>
        <p:spPr>
          <a:xfrm>
            <a:off x="838200" y="365124"/>
            <a:ext cx="11353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latin typeface="Calibri Light (Headings)"/>
              </a:rPr>
              <a:t>Esempi di DevOps</a:t>
            </a:r>
            <a:endParaRPr lang="it-IT" sz="4400" b="1" dirty="0">
              <a:effectLst/>
              <a:latin typeface="Calibri Light (Headings)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3051D-5BE7-9086-969B-9425141290A5}"/>
              </a:ext>
            </a:extLst>
          </p:cNvPr>
          <p:cNvSpPr txBox="1"/>
          <p:nvPr/>
        </p:nvSpPr>
        <p:spPr>
          <a:xfrm>
            <a:off x="5766998" y="1870883"/>
            <a:ext cx="5808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i="1" dirty="0">
                <a:latin typeface="+mj-lt"/>
              </a:rPr>
              <a:t>Aziende in cui ho visto applicato DevOps</a:t>
            </a:r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D6C2152F-18AF-919F-D323-CD37B9888AE5}"/>
              </a:ext>
            </a:extLst>
          </p:cNvPr>
          <p:cNvSpPr/>
          <p:nvPr/>
        </p:nvSpPr>
        <p:spPr>
          <a:xfrm>
            <a:off x="0" y="4621736"/>
            <a:ext cx="2089951" cy="1319753"/>
          </a:xfrm>
          <a:prstGeom prst="homePlate">
            <a:avLst/>
          </a:pr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DF25780C-2AEB-24E7-79E7-EFADBC023A7E}"/>
              </a:ext>
            </a:extLst>
          </p:cNvPr>
          <p:cNvSpPr/>
          <p:nvPr/>
        </p:nvSpPr>
        <p:spPr>
          <a:xfrm>
            <a:off x="0" y="5538247"/>
            <a:ext cx="1603528" cy="1319753"/>
          </a:xfrm>
          <a:prstGeom prst="homePlate">
            <a:avLst>
              <a:gd name="adj" fmla="val 51248"/>
            </a:avLst>
          </a:prstGeom>
          <a:solidFill>
            <a:srgbClr val="3A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F9BD21C7-4476-AED4-00FE-2B0BAEE099C5}"/>
              </a:ext>
            </a:extLst>
          </p:cNvPr>
          <p:cNvSpPr/>
          <p:nvPr/>
        </p:nvSpPr>
        <p:spPr>
          <a:xfrm rot="10800000">
            <a:off x="11575961" y="1690689"/>
            <a:ext cx="6096001" cy="883607"/>
          </a:xfrm>
          <a:prstGeom prst="homePlate">
            <a:avLst>
              <a:gd name="adj" fmla="val 53013"/>
            </a:avLst>
          </a:prstGeom>
          <a:solidFill>
            <a:srgbClr val="37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1762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8313AD-DDAD-F328-2F25-A8628F9BCAC7}"/>
              </a:ext>
            </a:extLst>
          </p:cNvPr>
          <p:cNvSpPr txBox="1"/>
          <p:nvPr/>
        </p:nvSpPr>
        <p:spPr>
          <a:xfrm>
            <a:off x="838200" y="365124"/>
            <a:ext cx="11353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latin typeface="Calibri Light (Headings)"/>
              </a:rPr>
              <a:t>Esempi di DevOps</a:t>
            </a:r>
            <a:endParaRPr lang="it-IT" sz="4400" b="1" dirty="0">
              <a:effectLst/>
              <a:latin typeface="Calibri Light (Headings)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3051D-5BE7-9086-969B-9425141290A5}"/>
              </a:ext>
            </a:extLst>
          </p:cNvPr>
          <p:cNvSpPr txBox="1"/>
          <p:nvPr/>
        </p:nvSpPr>
        <p:spPr>
          <a:xfrm>
            <a:off x="5766998" y="1870883"/>
            <a:ext cx="5808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i="1" dirty="0">
                <a:latin typeface="+mj-lt"/>
              </a:rPr>
              <a:t>Aziende in cui ho visto applicato DevOps</a:t>
            </a:r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D6C2152F-18AF-919F-D323-CD37B9888AE5}"/>
              </a:ext>
            </a:extLst>
          </p:cNvPr>
          <p:cNvSpPr/>
          <p:nvPr/>
        </p:nvSpPr>
        <p:spPr>
          <a:xfrm>
            <a:off x="0" y="4621736"/>
            <a:ext cx="2089951" cy="1319753"/>
          </a:xfrm>
          <a:prstGeom prst="homePlate">
            <a:avLst/>
          </a:pr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DF25780C-2AEB-24E7-79E7-EFADBC023A7E}"/>
              </a:ext>
            </a:extLst>
          </p:cNvPr>
          <p:cNvSpPr/>
          <p:nvPr/>
        </p:nvSpPr>
        <p:spPr>
          <a:xfrm>
            <a:off x="0" y="5538247"/>
            <a:ext cx="1603528" cy="1319753"/>
          </a:xfrm>
          <a:prstGeom prst="homePlate">
            <a:avLst>
              <a:gd name="adj" fmla="val 51248"/>
            </a:avLst>
          </a:prstGeom>
          <a:solidFill>
            <a:srgbClr val="3A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F9BD21C7-4476-AED4-00FE-2B0BAEE099C5}"/>
              </a:ext>
            </a:extLst>
          </p:cNvPr>
          <p:cNvSpPr/>
          <p:nvPr/>
        </p:nvSpPr>
        <p:spPr>
          <a:xfrm rot="10800000">
            <a:off x="11575961" y="1690689"/>
            <a:ext cx="6096001" cy="883607"/>
          </a:xfrm>
          <a:prstGeom prst="homePlate">
            <a:avLst>
              <a:gd name="adj" fmla="val 53013"/>
            </a:avLst>
          </a:prstGeom>
          <a:solidFill>
            <a:srgbClr val="37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9C656A-8545-CF87-F62B-5AC07CB4FD8D}"/>
              </a:ext>
            </a:extLst>
          </p:cNvPr>
          <p:cNvSpPr txBox="1"/>
          <p:nvPr/>
        </p:nvSpPr>
        <p:spPr>
          <a:xfrm>
            <a:off x="2089951" y="2754491"/>
            <a:ext cx="819849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i="1" dirty="0">
                <a:effectLst/>
                <a:latin typeface="+mj-lt"/>
              </a:rPr>
              <a:t>Engage</a:t>
            </a:r>
          </a:p>
          <a:p>
            <a:r>
              <a:rPr lang="it-IT" sz="2800" i="1" dirty="0">
                <a:latin typeface="+mj-lt"/>
              </a:rPr>
              <a:t>È l’</a:t>
            </a:r>
            <a:r>
              <a:rPr lang="it-IT" sz="2800" i="1" dirty="0">
                <a:effectLst/>
                <a:latin typeface="+mj-lt"/>
              </a:rPr>
              <a:t>inizio della mia carriera nel mondo informatico</a:t>
            </a:r>
            <a:endParaRPr lang="it-IT" sz="2800" i="1" dirty="0">
              <a:latin typeface="+mj-lt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800" i="1" dirty="0">
                <a:latin typeface="+mj-lt"/>
              </a:rPr>
              <a:t>Primo apporccio alle metodologie DevOps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800" i="1" dirty="0">
                <a:latin typeface="+mj-lt"/>
              </a:rPr>
              <a:t>Ricerca costante del miglioramento dei processi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it-IT" sz="2800" i="1" dirty="0">
                <a:latin typeface="+mj-lt"/>
              </a:rPr>
              <a:t>Semplificare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it-IT" sz="2800" i="1" dirty="0">
                <a:latin typeface="+mj-lt"/>
              </a:rPr>
              <a:t>Standardizzare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it-IT" sz="2800" i="1" dirty="0">
                <a:latin typeface="+mj-lt"/>
              </a:rPr>
              <a:t>Velocizzare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800" i="1" dirty="0">
                <a:latin typeface="+mj-lt"/>
              </a:rPr>
              <a:t>Incentivazione dulla condivisione delle conoscenze</a:t>
            </a:r>
          </a:p>
        </p:txBody>
      </p:sp>
    </p:spTree>
    <p:extLst>
      <p:ext uri="{BB962C8B-B14F-4D97-AF65-F5344CB8AC3E}">
        <p14:creationId xmlns:p14="http://schemas.microsoft.com/office/powerpoint/2010/main" val="223003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8313AD-DDAD-F328-2F25-A8628F9BCAC7}"/>
              </a:ext>
            </a:extLst>
          </p:cNvPr>
          <p:cNvSpPr txBox="1"/>
          <p:nvPr/>
        </p:nvSpPr>
        <p:spPr>
          <a:xfrm>
            <a:off x="838200" y="365124"/>
            <a:ext cx="11353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latin typeface="Calibri Light (Headings)"/>
              </a:rPr>
              <a:t>Esempi di DevOps</a:t>
            </a:r>
            <a:endParaRPr lang="it-IT" sz="4400" b="1" dirty="0">
              <a:effectLst/>
              <a:latin typeface="Calibri Light (Headings)"/>
            </a:endParaRPr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D6C2152F-18AF-919F-D323-CD37B9888AE5}"/>
              </a:ext>
            </a:extLst>
          </p:cNvPr>
          <p:cNvSpPr/>
          <p:nvPr/>
        </p:nvSpPr>
        <p:spPr>
          <a:xfrm>
            <a:off x="0" y="4621736"/>
            <a:ext cx="2089951" cy="1319753"/>
          </a:xfrm>
          <a:prstGeom prst="homePlate">
            <a:avLst/>
          </a:pr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DF25780C-2AEB-24E7-79E7-EFADBC023A7E}"/>
              </a:ext>
            </a:extLst>
          </p:cNvPr>
          <p:cNvSpPr/>
          <p:nvPr/>
        </p:nvSpPr>
        <p:spPr>
          <a:xfrm>
            <a:off x="0" y="5538247"/>
            <a:ext cx="1603528" cy="1319753"/>
          </a:xfrm>
          <a:prstGeom prst="homePlate">
            <a:avLst>
              <a:gd name="adj" fmla="val 51248"/>
            </a:avLst>
          </a:prstGeom>
          <a:solidFill>
            <a:srgbClr val="3A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F9BD21C7-4476-AED4-00FE-2B0BAEE099C5}"/>
              </a:ext>
            </a:extLst>
          </p:cNvPr>
          <p:cNvSpPr/>
          <p:nvPr/>
        </p:nvSpPr>
        <p:spPr>
          <a:xfrm rot="10800000">
            <a:off x="11575961" y="1690689"/>
            <a:ext cx="6096001" cy="883607"/>
          </a:xfrm>
          <a:prstGeom prst="homePlate">
            <a:avLst>
              <a:gd name="adj" fmla="val 53013"/>
            </a:avLst>
          </a:prstGeom>
          <a:solidFill>
            <a:srgbClr val="37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7547A1-00F3-B3CA-F70A-E999A1B3D49E}"/>
              </a:ext>
            </a:extLst>
          </p:cNvPr>
          <p:cNvSpPr txBox="1"/>
          <p:nvPr/>
        </p:nvSpPr>
        <p:spPr>
          <a:xfrm>
            <a:off x="2089951" y="2754491"/>
            <a:ext cx="81984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i="1" dirty="0">
                <a:latin typeface="+mj-lt"/>
              </a:rPr>
              <a:t>Engage</a:t>
            </a:r>
            <a:br>
              <a:rPr lang="it-IT" sz="2800" b="1" i="1" dirty="0">
                <a:latin typeface="+mj-lt"/>
              </a:rPr>
            </a:br>
            <a:r>
              <a:rPr lang="it-IT" sz="2800" i="1" dirty="0">
                <a:latin typeface="+mj-lt"/>
              </a:rPr>
              <a:t>Alcuni dei "progetti DevOps" che ho visto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800" i="1" dirty="0">
                <a:latin typeface="+mj-lt"/>
              </a:rPr>
              <a:t>Script automatico per setup della workstation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800" i="1" dirty="0">
                <a:latin typeface="+mj-lt"/>
              </a:rPr>
              <a:t>PR con `dotnet format` e unit test in pipeline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800" b="1" i="1" dirty="0">
                <a:latin typeface="+mj-lt"/>
              </a:rPr>
              <a:t>Dashboard</a:t>
            </a:r>
            <a:r>
              <a:rPr lang="it-IT" sz="2800" i="1" dirty="0">
                <a:latin typeface="+mj-lt"/>
              </a:rPr>
              <a:t> Azure DevOps per rendere disponibile  a tutti lo </a:t>
            </a:r>
            <a:r>
              <a:rPr lang="it-IT" sz="2800" b="1" i="1" dirty="0">
                <a:latin typeface="+mj-lt"/>
              </a:rPr>
              <a:t>stato degli ambienti</a:t>
            </a:r>
            <a:r>
              <a:rPr lang="it-IT" sz="2800" i="1" dirty="0">
                <a:latin typeface="+mj-lt"/>
              </a:rPr>
              <a:t> di produzione e test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800" b="1" i="1" dirty="0">
                <a:latin typeface="+mj-lt"/>
              </a:rPr>
              <a:t>Processo automatico</a:t>
            </a:r>
            <a:r>
              <a:rPr lang="it-IT" sz="2800" i="1" dirty="0">
                <a:latin typeface="+mj-lt"/>
              </a:rPr>
              <a:t> per l’</a:t>
            </a:r>
            <a:r>
              <a:rPr lang="it-IT" sz="2800" b="1" i="1" dirty="0">
                <a:latin typeface="+mj-lt"/>
              </a:rPr>
              <a:t>orchestrazione</a:t>
            </a:r>
            <a:r>
              <a:rPr lang="it-IT" sz="2800" i="1" dirty="0">
                <a:latin typeface="+mj-lt"/>
              </a:rPr>
              <a:t> dei processi di </a:t>
            </a:r>
            <a:r>
              <a:rPr lang="it-IT" sz="2800" b="1" i="1" dirty="0">
                <a:latin typeface="+mj-lt"/>
              </a:rPr>
              <a:t>rilascio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800" b="1" i="1" dirty="0">
                <a:latin typeface="+mj-lt"/>
              </a:rPr>
              <a:t>Wiki</a:t>
            </a:r>
            <a:r>
              <a:rPr lang="it-IT" sz="2800" i="1" dirty="0">
                <a:latin typeface="+mj-lt"/>
              </a:rPr>
              <a:t> per informazioni e procedure utili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0532FF-67EE-6804-9E2D-3CA6780C4417}"/>
              </a:ext>
            </a:extLst>
          </p:cNvPr>
          <p:cNvSpPr txBox="1"/>
          <p:nvPr/>
        </p:nvSpPr>
        <p:spPr>
          <a:xfrm>
            <a:off x="5766998" y="1870883"/>
            <a:ext cx="5808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i="1" dirty="0">
                <a:latin typeface="+mj-lt"/>
              </a:rPr>
              <a:t>Aziende in cui ho visto applicato DevOps</a:t>
            </a:r>
          </a:p>
        </p:txBody>
      </p:sp>
    </p:spTree>
    <p:extLst>
      <p:ext uri="{BB962C8B-B14F-4D97-AF65-F5344CB8AC3E}">
        <p14:creationId xmlns:p14="http://schemas.microsoft.com/office/powerpoint/2010/main" val="1369657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8313AD-DDAD-F328-2F25-A8628F9BCAC7}"/>
              </a:ext>
            </a:extLst>
          </p:cNvPr>
          <p:cNvSpPr txBox="1"/>
          <p:nvPr/>
        </p:nvSpPr>
        <p:spPr>
          <a:xfrm>
            <a:off x="838200" y="365124"/>
            <a:ext cx="11353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latin typeface="Calibri Light (Headings)"/>
              </a:rPr>
              <a:t>Esempi di DevOps</a:t>
            </a:r>
            <a:endParaRPr lang="it-IT" sz="4400" b="1" dirty="0">
              <a:effectLst/>
              <a:latin typeface="Calibri Light (Headings)"/>
            </a:endParaRPr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D6C2152F-18AF-919F-D323-CD37B9888AE5}"/>
              </a:ext>
            </a:extLst>
          </p:cNvPr>
          <p:cNvSpPr/>
          <p:nvPr/>
        </p:nvSpPr>
        <p:spPr>
          <a:xfrm>
            <a:off x="0" y="4621736"/>
            <a:ext cx="2089951" cy="1319753"/>
          </a:xfrm>
          <a:prstGeom prst="homePlate">
            <a:avLst/>
          </a:pr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DF25780C-2AEB-24E7-79E7-EFADBC023A7E}"/>
              </a:ext>
            </a:extLst>
          </p:cNvPr>
          <p:cNvSpPr/>
          <p:nvPr/>
        </p:nvSpPr>
        <p:spPr>
          <a:xfrm>
            <a:off x="0" y="5538247"/>
            <a:ext cx="1603528" cy="1319753"/>
          </a:xfrm>
          <a:prstGeom prst="homePlate">
            <a:avLst>
              <a:gd name="adj" fmla="val 51248"/>
            </a:avLst>
          </a:prstGeom>
          <a:solidFill>
            <a:srgbClr val="3A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F9BD21C7-4476-AED4-00FE-2B0BAEE099C5}"/>
              </a:ext>
            </a:extLst>
          </p:cNvPr>
          <p:cNvSpPr/>
          <p:nvPr/>
        </p:nvSpPr>
        <p:spPr>
          <a:xfrm rot="10800000">
            <a:off x="11575961" y="1690689"/>
            <a:ext cx="6096001" cy="883607"/>
          </a:xfrm>
          <a:prstGeom prst="homePlate">
            <a:avLst>
              <a:gd name="adj" fmla="val 53013"/>
            </a:avLst>
          </a:prstGeom>
          <a:solidFill>
            <a:srgbClr val="37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9C656A-8545-CF87-F62B-5AC07CB4FD8D}"/>
              </a:ext>
            </a:extLst>
          </p:cNvPr>
          <p:cNvSpPr txBox="1"/>
          <p:nvPr/>
        </p:nvSpPr>
        <p:spPr>
          <a:xfrm>
            <a:off x="2089951" y="2754491"/>
            <a:ext cx="819849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i="1" dirty="0">
                <a:effectLst/>
                <a:latin typeface="+mj-lt"/>
              </a:rPr>
              <a:t>Azienda cliente</a:t>
            </a:r>
          </a:p>
          <a:p>
            <a:r>
              <a:rPr lang="it-IT" sz="2800" i="1" dirty="0">
                <a:latin typeface="+mj-lt"/>
              </a:rPr>
              <a:t>Azienda con la quale abbiamo collaborato in qualità di consulent.</a:t>
            </a:r>
            <a:endParaRPr lang="it-IT" sz="2800" i="1" dirty="0">
              <a:effectLst/>
              <a:latin typeface="+mj-lt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800" b="1" i="1" dirty="0">
                <a:latin typeface="+mj-lt"/>
              </a:rPr>
              <a:t>Progetto importante</a:t>
            </a:r>
            <a:r>
              <a:rPr lang="it-IT" sz="2800" i="1" dirty="0">
                <a:latin typeface="+mj-lt"/>
              </a:rPr>
              <a:t> per il cliente, in difficoltà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800" i="1" dirty="0">
                <a:latin typeface="+mj-lt"/>
              </a:rPr>
              <a:t>Supporto nell’analisi dei dati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800" i="1" dirty="0">
                <a:latin typeface="+mj-lt"/>
              </a:rPr>
              <a:t>Supporto nello sviluppo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800" b="1" i="1" dirty="0">
                <a:latin typeface="+mj-lt"/>
              </a:rPr>
              <a:t>Introduzione</a:t>
            </a:r>
            <a:r>
              <a:rPr lang="it-IT" sz="2800" i="1" dirty="0">
                <a:latin typeface="+mj-lt"/>
              </a:rPr>
              <a:t> di pratiche </a:t>
            </a:r>
            <a:r>
              <a:rPr lang="it-IT" sz="2800" b="1" i="1" dirty="0">
                <a:latin typeface="+mj-lt"/>
              </a:rPr>
              <a:t>DevOps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2E1BAD-2E05-F1FF-A802-CCCF895D69AD}"/>
              </a:ext>
            </a:extLst>
          </p:cNvPr>
          <p:cNvSpPr txBox="1"/>
          <p:nvPr/>
        </p:nvSpPr>
        <p:spPr>
          <a:xfrm>
            <a:off x="5766998" y="1870883"/>
            <a:ext cx="5808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i="1" dirty="0">
                <a:latin typeface="+mj-lt"/>
              </a:rPr>
              <a:t>Aziende in cui ho visto applicato DevOps</a:t>
            </a:r>
          </a:p>
        </p:txBody>
      </p:sp>
    </p:spTree>
    <p:extLst>
      <p:ext uri="{BB962C8B-B14F-4D97-AF65-F5344CB8AC3E}">
        <p14:creationId xmlns:p14="http://schemas.microsoft.com/office/powerpoint/2010/main" val="147614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1E8082F-EE4C-B828-736C-698F174FC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effectLst/>
              </a:rPr>
              <a:t>FONDAMENTI DI DEVOPS - Cod. 01234</a:t>
            </a:r>
            <a:endParaRPr lang="it-IT" dirty="0"/>
          </a:p>
        </p:txBody>
      </p:sp>
      <p:sp>
        <p:nvSpPr>
          <p:cNvPr id="12" name="Title 10">
            <a:extLst>
              <a:ext uri="{FF2B5EF4-FFF2-40B4-BE49-F238E27FC236}">
                <a16:creationId xmlns:a16="http://schemas.microsoft.com/office/drawing/2014/main" id="{557C9BDE-39C2-8B84-E3FA-6103779F79BA}"/>
              </a:ext>
            </a:extLst>
          </p:cNvPr>
          <p:cNvSpPr txBox="1">
            <a:spLocks/>
          </p:cNvSpPr>
          <p:nvPr/>
        </p:nvSpPr>
        <p:spPr>
          <a:xfrm>
            <a:off x="838200" y="146744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400" i="1" dirty="0">
                <a:effectLst/>
              </a:rPr>
              <a:t>Attività formativa </a:t>
            </a:r>
            <a:r>
              <a:rPr lang="it-IT" sz="2400" i="1" dirty="0" err="1">
                <a:effectLst/>
              </a:rPr>
              <a:t>monodisciplinare</a:t>
            </a:r>
            <a:r>
              <a:rPr lang="it-IT" sz="2400" i="1" dirty="0">
                <a:effectLst/>
              </a:rPr>
              <a:t> - Caratterizzante - </a:t>
            </a:r>
            <a:r>
              <a:rPr lang="it-IT" sz="2400" b="1" i="1" dirty="0">
                <a:effectLst/>
              </a:rPr>
              <a:t>6 CFU</a:t>
            </a:r>
            <a:br>
              <a:rPr lang="it-IT" sz="2400" i="1" dirty="0">
                <a:effectLst/>
              </a:rPr>
            </a:br>
            <a:r>
              <a:rPr lang="it-IT" sz="2400" i="1" dirty="0">
                <a:effectLst/>
              </a:rPr>
              <a:t>Responsabile dell'insegnamento </a:t>
            </a:r>
            <a:r>
              <a:rPr lang="it-IT" sz="2400" b="1" i="1" dirty="0">
                <a:effectLst/>
              </a:rPr>
              <a:t>PICCININI Davide</a:t>
            </a:r>
            <a:br>
              <a:rPr lang="it-IT" sz="2400" b="1" i="1" dirty="0">
                <a:effectLst/>
              </a:rPr>
            </a:br>
            <a:r>
              <a:rPr lang="it-IT" sz="2400" i="1" dirty="0">
                <a:effectLst/>
              </a:rPr>
              <a:t>Ore di attività frontale 42</a:t>
            </a:r>
            <a:endParaRPr lang="it-IT" sz="2400" dirty="0"/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692FCA21-8DC5-2924-9ACD-DC2D20CAA4AB}"/>
              </a:ext>
            </a:extLst>
          </p:cNvPr>
          <p:cNvSpPr/>
          <p:nvPr/>
        </p:nvSpPr>
        <p:spPr>
          <a:xfrm rot="10800000">
            <a:off x="10744374" y="1690689"/>
            <a:ext cx="6096001" cy="2204630"/>
          </a:xfrm>
          <a:prstGeom prst="homePlate">
            <a:avLst>
              <a:gd name="adj" fmla="val 53013"/>
            </a:avLst>
          </a:prstGeom>
          <a:solidFill>
            <a:srgbClr val="37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062E6250-FE13-FCAE-4DFE-89519E32266D}"/>
              </a:ext>
            </a:extLst>
          </p:cNvPr>
          <p:cNvSpPr/>
          <p:nvPr/>
        </p:nvSpPr>
        <p:spPr>
          <a:xfrm>
            <a:off x="0" y="4621736"/>
            <a:ext cx="2089951" cy="1319753"/>
          </a:xfrm>
          <a:prstGeom prst="homePlate">
            <a:avLst/>
          </a:pr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B71EBF23-1D9F-8877-1460-94DEC3C7F45F}"/>
              </a:ext>
            </a:extLst>
          </p:cNvPr>
          <p:cNvSpPr/>
          <p:nvPr/>
        </p:nvSpPr>
        <p:spPr>
          <a:xfrm>
            <a:off x="0" y="5538247"/>
            <a:ext cx="1603528" cy="1319753"/>
          </a:xfrm>
          <a:prstGeom prst="homePlate">
            <a:avLst>
              <a:gd name="adj" fmla="val 51248"/>
            </a:avLst>
          </a:prstGeom>
          <a:solidFill>
            <a:srgbClr val="3A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le 10">
            <a:extLst>
              <a:ext uri="{FF2B5EF4-FFF2-40B4-BE49-F238E27FC236}">
                <a16:creationId xmlns:a16="http://schemas.microsoft.com/office/drawing/2014/main" id="{D0246541-EBB8-C8B2-C41A-3F2EE3778220}"/>
              </a:ext>
            </a:extLst>
          </p:cNvPr>
          <p:cNvSpPr txBox="1">
            <a:spLocks/>
          </p:cNvSpPr>
          <p:nvPr/>
        </p:nvSpPr>
        <p:spPr>
          <a:xfrm>
            <a:off x="4914069" y="3192296"/>
            <a:ext cx="5341122" cy="2858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400" b="1" i="1" dirty="0">
                <a:effectLst/>
              </a:rPr>
              <a:t>Contenuti dell’insegnamento:</a:t>
            </a:r>
          </a:p>
          <a:p>
            <a:r>
              <a:rPr lang="it-IT" sz="2400" i="1" dirty="0"/>
              <a:t>Cos’è DevOps e come applicarlo.</a:t>
            </a:r>
          </a:p>
          <a:p>
            <a:br>
              <a:rPr lang="it-IT" sz="2400" b="1" i="1" dirty="0"/>
            </a:br>
            <a:r>
              <a:rPr lang="it-IT" sz="2400" b="1" i="1" dirty="0"/>
              <a:t>Programma esteso: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i="1" dirty="0">
                <a:latin typeface="+mj-lt"/>
              </a:rPr>
              <a:t>Introduzione a DevOps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i="1" dirty="0">
                <a:latin typeface="+mj-lt"/>
              </a:rPr>
              <a:t>I principi e fondamentali di DevOps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i="1" dirty="0">
                <a:latin typeface="+mj-lt"/>
              </a:rPr>
              <a:t>Esempi di DevOps</a:t>
            </a:r>
          </a:p>
        </p:txBody>
      </p:sp>
    </p:spTree>
    <p:extLst>
      <p:ext uri="{BB962C8B-B14F-4D97-AF65-F5344CB8AC3E}">
        <p14:creationId xmlns:p14="http://schemas.microsoft.com/office/powerpoint/2010/main" val="3184853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8313AD-DDAD-F328-2F25-A8628F9BCAC7}"/>
              </a:ext>
            </a:extLst>
          </p:cNvPr>
          <p:cNvSpPr txBox="1"/>
          <p:nvPr/>
        </p:nvSpPr>
        <p:spPr>
          <a:xfrm>
            <a:off x="838200" y="365124"/>
            <a:ext cx="11353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latin typeface="Calibri Light (Headings)"/>
              </a:rPr>
              <a:t>Esempi di DevOps</a:t>
            </a:r>
            <a:endParaRPr lang="it-IT" sz="4400" b="1" dirty="0">
              <a:effectLst/>
              <a:latin typeface="Calibri Light (Headings)"/>
            </a:endParaRPr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D6C2152F-18AF-919F-D323-CD37B9888AE5}"/>
              </a:ext>
            </a:extLst>
          </p:cNvPr>
          <p:cNvSpPr/>
          <p:nvPr/>
        </p:nvSpPr>
        <p:spPr>
          <a:xfrm>
            <a:off x="0" y="4621736"/>
            <a:ext cx="2089951" cy="1319753"/>
          </a:xfrm>
          <a:prstGeom prst="homePlate">
            <a:avLst/>
          </a:pr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DF25780C-2AEB-24E7-79E7-EFADBC023A7E}"/>
              </a:ext>
            </a:extLst>
          </p:cNvPr>
          <p:cNvSpPr/>
          <p:nvPr/>
        </p:nvSpPr>
        <p:spPr>
          <a:xfrm>
            <a:off x="0" y="5538247"/>
            <a:ext cx="1603528" cy="1319753"/>
          </a:xfrm>
          <a:prstGeom prst="homePlate">
            <a:avLst>
              <a:gd name="adj" fmla="val 51248"/>
            </a:avLst>
          </a:prstGeom>
          <a:solidFill>
            <a:srgbClr val="3A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F9BD21C7-4476-AED4-00FE-2B0BAEE099C5}"/>
              </a:ext>
            </a:extLst>
          </p:cNvPr>
          <p:cNvSpPr/>
          <p:nvPr/>
        </p:nvSpPr>
        <p:spPr>
          <a:xfrm rot="10800000">
            <a:off x="11575961" y="1690689"/>
            <a:ext cx="6096001" cy="883607"/>
          </a:xfrm>
          <a:prstGeom prst="homePlate">
            <a:avLst>
              <a:gd name="adj" fmla="val 53013"/>
            </a:avLst>
          </a:prstGeom>
          <a:solidFill>
            <a:srgbClr val="37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7547A1-00F3-B3CA-F70A-E999A1B3D49E}"/>
              </a:ext>
            </a:extLst>
          </p:cNvPr>
          <p:cNvSpPr txBox="1"/>
          <p:nvPr/>
        </p:nvSpPr>
        <p:spPr>
          <a:xfrm>
            <a:off x="2089951" y="2754491"/>
            <a:ext cx="819849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i="1" dirty="0">
                <a:latin typeface="+mj-lt"/>
              </a:rPr>
              <a:t>Azienda cliente</a:t>
            </a:r>
            <a:br>
              <a:rPr lang="it-IT" sz="2800" b="1" i="1" dirty="0">
                <a:latin typeface="+mj-lt"/>
              </a:rPr>
            </a:br>
            <a:r>
              <a:rPr lang="it-IT" sz="2800" i="1" dirty="0">
                <a:latin typeface="+mj-lt"/>
              </a:rPr>
              <a:t>Alcune delle pratiche DevOps introdotte sono state: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800" b="1" i="1" kern="1200" dirty="0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Meeting di sincronizzazione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800" i="1" kern="1200" dirty="0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Pipeline di build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800" i="1" kern="1200" dirty="0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Pull request</a:t>
            </a:r>
            <a:r>
              <a:rPr lang="it-IT" sz="2800" i="1" dirty="0">
                <a:solidFill>
                  <a:srgbClr val="000000"/>
                </a:solidFill>
                <a:latin typeface="+mj-lt"/>
              </a:rPr>
              <a:t> con unit test in pipeline</a:t>
            </a:r>
            <a:endParaRPr lang="it-IT" sz="2800" i="1" kern="1200" dirty="0">
              <a:solidFill>
                <a:srgbClr val="000000"/>
              </a:solidFill>
              <a:effectLst/>
              <a:latin typeface="+mj-lt"/>
              <a:ea typeface="+mn-ea"/>
              <a:cs typeface="+mn-cs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800" b="1" i="1" kern="1200" dirty="0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Board e dashboards</a:t>
            </a:r>
            <a:r>
              <a:rPr lang="it-IT" sz="2800" i="1" kern="1200" dirty="0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 su Azure DevOps</a:t>
            </a:r>
            <a:endParaRPr lang="it-IT" sz="2800" i="1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124D7A-BA8A-D3D7-BCE2-299E9AD27A59}"/>
              </a:ext>
            </a:extLst>
          </p:cNvPr>
          <p:cNvSpPr txBox="1"/>
          <p:nvPr/>
        </p:nvSpPr>
        <p:spPr>
          <a:xfrm>
            <a:off x="5766998" y="1870883"/>
            <a:ext cx="5808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i="1" dirty="0">
                <a:latin typeface="+mj-lt"/>
              </a:rPr>
              <a:t>Aziende in cui ho visto applicato DevOps</a:t>
            </a:r>
          </a:p>
        </p:txBody>
      </p:sp>
    </p:spTree>
    <p:extLst>
      <p:ext uri="{BB962C8B-B14F-4D97-AF65-F5344CB8AC3E}">
        <p14:creationId xmlns:p14="http://schemas.microsoft.com/office/powerpoint/2010/main" val="1182824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8313AD-DDAD-F328-2F25-A8628F9BCAC7}"/>
              </a:ext>
            </a:extLst>
          </p:cNvPr>
          <p:cNvSpPr txBox="1"/>
          <p:nvPr/>
        </p:nvSpPr>
        <p:spPr>
          <a:xfrm>
            <a:off x="838200" y="365124"/>
            <a:ext cx="11353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latin typeface="Calibri Light (Headings)"/>
              </a:rPr>
              <a:t>Esempi di DevOps</a:t>
            </a:r>
            <a:endParaRPr lang="it-IT" sz="4400" b="1" dirty="0">
              <a:effectLst/>
              <a:latin typeface="Calibri Light (Headings)"/>
            </a:endParaRPr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D6C2152F-18AF-919F-D323-CD37B9888AE5}"/>
              </a:ext>
            </a:extLst>
          </p:cNvPr>
          <p:cNvSpPr/>
          <p:nvPr/>
        </p:nvSpPr>
        <p:spPr>
          <a:xfrm>
            <a:off x="0" y="4621736"/>
            <a:ext cx="2089951" cy="1319753"/>
          </a:xfrm>
          <a:prstGeom prst="homePlate">
            <a:avLst/>
          </a:pr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DF25780C-2AEB-24E7-79E7-EFADBC023A7E}"/>
              </a:ext>
            </a:extLst>
          </p:cNvPr>
          <p:cNvSpPr/>
          <p:nvPr/>
        </p:nvSpPr>
        <p:spPr>
          <a:xfrm>
            <a:off x="0" y="5538247"/>
            <a:ext cx="1603528" cy="1319753"/>
          </a:xfrm>
          <a:prstGeom prst="homePlate">
            <a:avLst>
              <a:gd name="adj" fmla="val 51248"/>
            </a:avLst>
          </a:prstGeom>
          <a:solidFill>
            <a:srgbClr val="3A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F9BD21C7-4476-AED4-00FE-2B0BAEE099C5}"/>
              </a:ext>
            </a:extLst>
          </p:cNvPr>
          <p:cNvSpPr/>
          <p:nvPr/>
        </p:nvSpPr>
        <p:spPr>
          <a:xfrm rot="10800000">
            <a:off x="11575961" y="1690689"/>
            <a:ext cx="6096001" cy="883607"/>
          </a:xfrm>
          <a:prstGeom prst="homePlate">
            <a:avLst>
              <a:gd name="adj" fmla="val 53013"/>
            </a:avLst>
          </a:prstGeom>
          <a:solidFill>
            <a:srgbClr val="37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7547A1-00F3-B3CA-F70A-E999A1B3D49E}"/>
              </a:ext>
            </a:extLst>
          </p:cNvPr>
          <p:cNvSpPr txBox="1"/>
          <p:nvPr/>
        </p:nvSpPr>
        <p:spPr>
          <a:xfrm>
            <a:off x="2089950" y="2754491"/>
            <a:ext cx="834999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i="1" dirty="0">
                <a:latin typeface="+mj-lt"/>
              </a:rPr>
              <a:t>Azienda cliente</a:t>
            </a:r>
            <a:br>
              <a:rPr lang="it-IT" sz="2800" b="1" i="1" dirty="0">
                <a:latin typeface="+mj-lt"/>
              </a:rPr>
            </a:br>
            <a:r>
              <a:rPr lang="it-IT" sz="2800" i="1" dirty="0">
                <a:latin typeface="+mj-lt"/>
              </a:rPr>
              <a:t>Nonostante il </a:t>
            </a:r>
            <a:r>
              <a:rPr lang="it-IT" sz="2800" b="1" i="1" dirty="0">
                <a:latin typeface="+mj-lt"/>
              </a:rPr>
              <a:t>primo impatto</a:t>
            </a:r>
            <a:r>
              <a:rPr lang="it-IT" sz="2800" i="1" dirty="0">
                <a:latin typeface="+mj-lt"/>
              </a:rPr>
              <a:t> con DevOps sia stato </a:t>
            </a:r>
            <a:r>
              <a:rPr lang="it-IT" sz="2800" b="1" i="1" dirty="0">
                <a:latin typeface="+mj-lt"/>
              </a:rPr>
              <a:t>brusco</a:t>
            </a:r>
            <a:r>
              <a:rPr lang="it-IT" sz="2800" i="1" dirty="0">
                <a:latin typeface="+mj-lt"/>
              </a:rPr>
              <a:t>, </a:t>
            </a:r>
            <a:r>
              <a:rPr lang="it-IT" sz="2800" b="1" i="1" dirty="0">
                <a:latin typeface="+mj-lt"/>
              </a:rPr>
              <a:t>in poco tempo</a:t>
            </a:r>
            <a:r>
              <a:rPr lang="it-IT" sz="2800" i="1" dirty="0">
                <a:latin typeface="+mj-lt"/>
              </a:rPr>
              <a:t> sono stati ottenuti </a:t>
            </a:r>
            <a:r>
              <a:rPr lang="it-IT" sz="2800" b="1" i="1" dirty="0">
                <a:latin typeface="+mj-lt"/>
              </a:rPr>
              <a:t>diversi vantaggi.</a:t>
            </a:r>
            <a:br>
              <a:rPr lang="it-IT" sz="2800" b="1" i="1" dirty="0">
                <a:latin typeface="+mj-lt"/>
              </a:rPr>
            </a:br>
            <a:r>
              <a:rPr lang="it-IT" sz="2800" i="1" dirty="0">
                <a:latin typeface="+mj-lt"/>
              </a:rPr>
              <a:t>I principali sono stati: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800" b="1" i="1" dirty="0">
                <a:latin typeface="+mj-lt"/>
              </a:rPr>
              <a:t>Miglioramento</a:t>
            </a:r>
            <a:r>
              <a:rPr lang="it-IT" sz="2800" i="1" dirty="0">
                <a:latin typeface="+mj-lt"/>
              </a:rPr>
              <a:t> della </a:t>
            </a:r>
            <a:r>
              <a:rPr lang="it-IT" sz="2800" b="1" i="1" dirty="0">
                <a:latin typeface="+mj-lt"/>
              </a:rPr>
              <a:t>coordinazione</a:t>
            </a:r>
            <a:r>
              <a:rPr lang="it-IT" sz="2800" i="1" dirty="0">
                <a:latin typeface="+mj-lt"/>
              </a:rPr>
              <a:t> dei team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800" i="1" dirty="0">
                <a:latin typeface="+mj-lt"/>
              </a:rPr>
              <a:t>Maggiore </a:t>
            </a:r>
            <a:r>
              <a:rPr lang="it-IT" sz="2800" b="1" i="1" dirty="0">
                <a:latin typeface="+mj-lt"/>
              </a:rPr>
              <a:t>diffusione</a:t>
            </a:r>
            <a:r>
              <a:rPr lang="it-IT" sz="2800" i="1" dirty="0">
                <a:latin typeface="+mj-lt"/>
              </a:rPr>
              <a:t> della </a:t>
            </a:r>
            <a:r>
              <a:rPr lang="it-IT" sz="2800" b="1" i="1" dirty="0">
                <a:latin typeface="+mj-lt"/>
              </a:rPr>
              <a:t>conoscenza</a:t>
            </a:r>
            <a:r>
              <a:rPr lang="it-IT" sz="2800" i="1" dirty="0">
                <a:latin typeface="+mj-lt"/>
              </a:rPr>
              <a:t> del codice e delle </a:t>
            </a:r>
            <a:r>
              <a:rPr lang="it-IT" sz="2800" b="1" i="1" dirty="0">
                <a:latin typeface="+mj-lt"/>
              </a:rPr>
              <a:t>problematiche</a:t>
            </a:r>
            <a:r>
              <a:rPr lang="it-IT" sz="2800" i="1" dirty="0">
                <a:latin typeface="+mj-lt"/>
              </a:rPr>
              <a:t> riscontrate durante lo sviluppo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800" i="1" dirty="0">
                <a:latin typeface="+mj-lt"/>
              </a:rPr>
              <a:t>Maggior </a:t>
            </a:r>
            <a:r>
              <a:rPr lang="it-IT" sz="2800" b="1" i="1" dirty="0">
                <a:latin typeface="+mj-lt"/>
              </a:rPr>
              <a:t>consapevolezza</a:t>
            </a:r>
            <a:r>
              <a:rPr lang="it-IT" sz="2800" i="1" dirty="0">
                <a:latin typeface="+mj-lt"/>
              </a:rPr>
              <a:t> </a:t>
            </a:r>
            <a:r>
              <a:rPr lang="it-IT" sz="2800" b="1" i="1" dirty="0">
                <a:latin typeface="+mj-lt"/>
              </a:rPr>
              <a:t>dell’andamento</a:t>
            </a:r>
            <a:r>
              <a:rPr lang="it-IT" sz="2800" i="1" dirty="0">
                <a:latin typeface="+mj-lt"/>
              </a:rPr>
              <a:t> dei progetti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124D7A-BA8A-D3D7-BCE2-299E9AD27A59}"/>
              </a:ext>
            </a:extLst>
          </p:cNvPr>
          <p:cNvSpPr txBox="1"/>
          <p:nvPr/>
        </p:nvSpPr>
        <p:spPr>
          <a:xfrm>
            <a:off x="5766998" y="1870883"/>
            <a:ext cx="5808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i="1" dirty="0">
                <a:latin typeface="+mj-lt"/>
              </a:rPr>
              <a:t>Aziende in cui ho visto applicato DevOps</a:t>
            </a:r>
          </a:p>
        </p:txBody>
      </p:sp>
    </p:spTree>
    <p:extLst>
      <p:ext uri="{BB962C8B-B14F-4D97-AF65-F5344CB8AC3E}">
        <p14:creationId xmlns:p14="http://schemas.microsoft.com/office/powerpoint/2010/main" val="71593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8313AD-DDAD-F328-2F25-A8628F9BCAC7}"/>
              </a:ext>
            </a:extLst>
          </p:cNvPr>
          <p:cNvSpPr txBox="1"/>
          <p:nvPr/>
        </p:nvSpPr>
        <p:spPr>
          <a:xfrm>
            <a:off x="838200" y="365124"/>
            <a:ext cx="11353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latin typeface="Calibri Light (Headings)"/>
              </a:rPr>
              <a:t>Esempi di DevOps</a:t>
            </a:r>
            <a:endParaRPr lang="it-IT" sz="4400" b="1" dirty="0">
              <a:effectLst/>
              <a:latin typeface="Calibri Light (Headings)"/>
            </a:endParaRPr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D6C2152F-18AF-919F-D323-CD37B9888AE5}"/>
              </a:ext>
            </a:extLst>
          </p:cNvPr>
          <p:cNvSpPr/>
          <p:nvPr/>
        </p:nvSpPr>
        <p:spPr>
          <a:xfrm>
            <a:off x="0" y="4621736"/>
            <a:ext cx="2089951" cy="1319753"/>
          </a:xfrm>
          <a:prstGeom prst="homePlate">
            <a:avLst/>
          </a:pr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DF25780C-2AEB-24E7-79E7-EFADBC023A7E}"/>
              </a:ext>
            </a:extLst>
          </p:cNvPr>
          <p:cNvSpPr/>
          <p:nvPr/>
        </p:nvSpPr>
        <p:spPr>
          <a:xfrm>
            <a:off x="0" y="5538247"/>
            <a:ext cx="1603528" cy="1319753"/>
          </a:xfrm>
          <a:prstGeom prst="homePlate">
            <a:avLst>
              <a:gd name="adj" fmla="val 51248"/>
            </a:avLst>
          </a:prstGeom>
          <a:solidFill>
            <a:srgbClr val="3A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F9BD21C7-4476-AED4-00FE-2B0BAEE099C5}"/>
              </a:ext>
            </a:extLst>
          </p:cNvPr>
          <p:cNvSpPr/>
          <p:nvPr/>
        </p:nvSpPr>
        <p:spPr>
          <a:xfrm rot="10800000">
            <a:off x="11575961" y="1690689"/>
            <a:ext cx="6096001" cy="883607"/>
          </a:xfrm>
          <a:prstGeom prst="homePlate">
            <a:avLst>
              <a:gd name="adj" fmla="val 53013"/>
            </a:avLst>
          </a:prstGeom>
          <a:solidFill>
            <a:srgbClr val="37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7547A1-00F3-B3CA-F70A-E999A1B3D49E}"/>
              </a:ext>
            </a:extLst>
          </p:cNvPr>
          <p:cNvSpPr txBox="1"/>
          <p:nvPr/>
        </p:nvSpPr>
        <p:spPr>
          <a:xfrm>
            <a:off x="2089951" y="2754491"/>
            <a:ext cx="81984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i="1" dirty="0">
                <a:latin typeface="+mj-lt"/>
              </a:rPr>
              <a:t>Considerazioni finali!</a:t>
            </a:r>
            <a:br>
              <a:rPr lang="it-IT" sz="2800" b="1" i="1" dirty="0">
                <a:latin typeface="+mj-lt"/>
              </a:rPr>
            </a:br>
            <a:br>
              <a:rPr lang="it-IT" sz="2800" b="1" i="1" dirty="0">
                <a:latin typeface="+mj-lt"/>
              </a:rPr>
            </a:br>
            <a:r>
              <a:rPr lang="it-IT" sz="2800" i="1" dirty="0">
                <a:latin typeface="+mj-lt"/>
              </a:rPr>
              <a:t>Grazie a queste due esperienze </a:t>
            </a:r>
            <a:r>
              <a:rPr lang="it-IT" sz="2800" b="1" i="1" dirty="0">
                <a:latin typeface="+mj-lt"/>
              </a:rPr>
              <a:t>non solo</a:t>
            </a:r>
            <a:r>
              <a:rPr lang="it-IT" sz="2800" i="1" dirty="0">
                <a:latin typeface="+mj-lt"/>
              </a:rPr>
              <a:t> ho imparato </a:t>
            </a:r>
            <a:r>
              <a:rPr lang="it-IT" sz="2800" b="1" i="1" dirty="0">
                <a:latin typeface="+mj-lt"/>
              </a:rPr>
              <a:t>cos’è </a:t>
            </a:r>
            <a:r>
              <a:rPr lang="it-IT" sz="2800" i="1" dirty="0">
                <a:latin typeface="+mj-lt"/>
              </a:rPr>
              <a:t>DevOps e </a:t>
            </a:r>
            <a:r>
              <a:rPr lang="it-IT" sz="2800" b="1" i="1" dirty="0">
                <a:latin typeface="+mj-lt"/>
              </a:rPr>
              <a:t>come si usa</a:t>
            </a:r>
            <a:r>
              <a:rPr lang="it-IT" sz="2800" i="1" dirty="0">
                <a:latin typeface="+mj-lt"/>
              </a:rPr>
              <a:t>.</a:t>
            </a:r>
            <a:br>
              <a:rPr lang="it-IT" sz="2800" i="1" dirty="0">
                <a:latin typeface="+mj-lt"/>
              </a:rPr>
            </a:br>
            <a:br>
              <a:rPr lang="it-IT" sz="2800" i="1" dirty="0">
                <a:latin typeface="+mj-lt"/>
              </a:rPr>
            </a:br>
            <a:r>
              <a:rPr lang="it-IT" sz="2800" i="1">
                <a:latin typeface="+mj-lt"/>
              </a:rPr>
              <a:t>Mettendole </a:t>
            </a:r>
            <a:r>
              <a:rPr lang="it-IT" sz="2800" i="1" dirty="0">
                <a:latin typeface="+mj-lt"/>
              </a:rPr>
              <a:t>a confronto ho potuto anche constatare </a:t>
            </a:r>
            <a:r>
              <a:rPr lang="it-IT" sz="2800" b="1" i="1" dirty="0">
                <a:latin typeface="+mj-lt"/>
              </a:rPr>
              <a:t>quanto DevOps possa essere di impatto</a:t>
            </a:r>
            <a:r>
              <a:rPr lang="it-IT" sz="2800" i="1" dirty="0">
                <a:latin typeface="+mj-lt"/>
              </a:rPr>
              <a:t> all’interno delle realtà informatiche e </a:t>
            </a:r>
            <a:r>
              <a:rPr lang="it-IT" sz="2800" b="1" i="1" dirty="0">
                <a:latin typeface="+mj-lt"/>
              </a:rPr>
              <a:t>quanto sia fondamentale</a:t>
            </a:r>
            <a:r>
              <a:rPr lang="it-IT" sz="2800" i="1" dirty="0">
                <a:latin typeface="+mj-lt"/>
              </a:rPr>
              <a:t> che venga appreso e utilizzato in ogni realtà.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CC6232-4DA4-2D69-5C8A-48308E463314}"/>
              </a:ext>
            </a:extLst>
          </p:cNvPr>
          <p:cNvSpPr txBox="1"/>
          <p:nvPr/>
        </p:nvSpPr>
        <p:spPr>
          <a:xfrm>
            <a:off x="5766998" y="1870883"/>
            <a:ext cx="5808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i="1" dirty="0">
                <a:latin typeface="+mj-lt"/>
              </a:rPr>
              <a:t>Aziende in cui ho visto applicato DevOps</a:t>
            </a:r>
          </a:p>
        </p:txBody>
      </p:sp>
    </p:spTree>
    <p:extLst>
      <p:ext uri="{BB962C8B-B14F-4D97-AF65-F5344CB8AC3E}">
        <p14:creationId xmlns:p14="http://schemas.microsoft.com/office/powerpoint/2010/main" val="35204810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blue and pink question marks&#10;&#10;Description automatically generated">
            <a:extLst>
              <a:ext uri="{FF2B5EF4-FFF2-40B4-BE49-F238E27FC236}">
                <a16:creationId xmlns:a16="http://schemas.microsoft.com/office/drawing/2014/main" id="{6E78A81D-664B-C304-B791-E46E3222A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127" y="2708256"/>
            <a:ext cx="4149745" cy="414974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8313AD-DDAD-F328-2F25-A8628F9BCAC7}"/>
              </a:ext>
            </a:extLst>
          </p:cNvPr>
          <p:cNvSpPr txBox="1"/>
          <p:nvPr/>
        </p:nvSpPr>
        <p:spPr>
          <a:xfrm>
            <a:off x="838200" y="365124"/>
            <a:ext cx="11353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latin typeface="Calibri Light (Headings)"/>
              </a:rPr>
              <a:t>Domande?</a:t>
            </a:r>
            <a:endParaRPr lang="it-IT" sz="4400" b="1" dirty="0">
              <a:effectLst/>
              <a:latin typeface="Calibri Light (Headings)"/>
            </a:endParaRPr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D6C2152F-18AF-919F-D323-CD37B9888AE5}"/>
              </a:ext>
            </a:extLst>
          </p:cNvPr>
          <p:cNvSpPr/>
          <p:nvPr/>
        </p:nvSpPr>
        <p:spPr>
          <a:xfrm>
            <a:off x="0" y="4621736"/>
            <a:ext cx="2089951" cy="1319753"/>
          </a:xfrm>
          <a:prstGeom prst="homePlate">
            <a:avLst/>
          </a:pr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DF25780C-2AEB-24E7-79E7-EFADBC023A7E}"/>
              </a:ext>
            </a:extLst>
          </p:cNvPr>
          <p:cNvSpPr/>
          <p:nvPr/>
        </p:nvSpPr>
        <p:spPr>
          <a:xfrm>
            <a:off x="0" y="5538247"/>
            <a:ext cx="1603528" cy="1319753"/>
          </a:xfrm>
          <a:prstGeom prst="homePlate">
            <a:avLst>
              <a:gd name="adj" fmla="val 51248"/>
            </a:avLst>
          </a:prstGeom>
          <a:solidFill>
            <a:srgbClr val="3A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F9BD21C7-4476-AED4-00FE-2B0BAEE099C5}"/>
              </a:ext>
            </a:extLst>
          </p:cNvPr>
          <p:cNvSpPr/>
          <p:nvPr/>
        </p:nvSpPr>
        <p:spPr>
          <a:xfrm rot="10800000">
            <a:off x="6096000" y="1690689"/>
            <a:ext cx="6096001" cy="883607"/>
          </a:xfrm>
          <a:prstGeom prst="homePlate">
            <a:avLst>
              <a:gd name="adj" fmla="val 53013"/>
            </a:avLst>
          </a:prstGeom>
          <a:solidFill>
            <a:srgbClr val="37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34712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57591FE9-A2C9-DED3-0212-F9E06100EBCD}"/>
              </a:ext>
            </a:extLst>
          </p:cNvPr>
          <p:cNvSpPr/>
          <p:nvPr/>
        </p:nvSpPr>
        <p:spPr>
          <a:xfrm rot="10800000">
            <a:off x="6095999" y="4458233"/>
            <a:ext cx="6096001" cy="2204630"/>
          </a:xfrm>
          <a:prstGeom prst="homePlate">
            <a:avLst>
              <a:gd name="adj" fmla="val 53013"/>
            </a:avLst>
          </a:prstGeom>
          <a:solidFill>
            <a:srgbClr val="37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F877FB-5B67-1CB9-0CA6-8D31A1F7E650}"/>
              </a:ext>
            </a:extLst>
          </p:cNvPr>
          <p:cNvGrpSpPr/>
          <p:nvPr/>
        </p:nvGrpSpPr>
        <p:grpSpPr>
          <a:xfrm>
            <a:off x="1044975" y="154719"/>
            <a:ext cx="6653521" cy="2332968"/>
            <a:chOff x="254639" y="154719"/>
            <a:chExt cx="6653521" cy="233296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98E564C-0702-1896-5DEC-F00DC90FC4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54639" y="154719"/>
              <a:ext cx="6653521" cy="2332968"/>
            </a:xfrm>
            <a:prstGeom prst="rect">
              <a:avLst/>
            </a:prstGeom>
          </p:spPr>
        </p:pic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73DFD7F-AC4F-DDCD-015A-F5A087CD7E7E}"/>
                </a:ext>
              </a:extLst>
            </p:cNvPr>
            <p:cNvSpPr/>
            <p:nvPr userDrawn="1"/>
          </p:nvSpPr>
          <p:spPr>
            <a:xfrm>
              <a:off x="683581" y="2098223"/>
              <a:ext cx="941033" cy="343136"/>
            </a:xfrm>
            <a:custGeom>
              <a:avLst/>
              <a:gdLst>
                <a:gd name="connsiteX0" fmla="*/ 97654 w 941033"/>
                <a:gd name="connsiteY0" fmla="*/ 5785 h 343136"/>
                <a:gd name="connsiteX1" fmla="*/ 53266 w 941033"/>
                <a:gd name="connsiteY1" fmla="*/ 50173 h 343136"/>
                <a:gd name="connsiteX2" fmla="*/ 0 w 941033"/>
                <a:gd name="connsiteY2" fmla="*/ 85684 h 343136"/>
                <a:gd name="connsiteX3" fmla="*/ 26633 w 941033"/>
                <a:gd name="connsiteY3" fmla="*/ 209971 h 343136"/>
                <a:gd name="connsiteX4" fmla="*/ 71021 w 941033"/>
                <a:gd name="connsiteY4" fmla="*/ 254360 h 343136"/>
                <a:gd name="connsiteX5" fmla="*/ 106532 w 941033"/>
                <a:gd name="connsiteY5" fmla="*/ 280993 h 343136"/>
                <a:gd name="connsiteX6" fmla="*/ 168675 w 941033"/>
                <a:gd name="connsiteY6" fmla="*/ 298748 h 343136"/>
                <a:gd name="connsiteX7" fmla="*/ 532660 w 941033"/>
                <a:gd name="connsiteY7" fmla="*/ 316503 h 343136"/>
                <a:gd name="connsiteX8" fmla="*/ 594803 w 941033"/>
                <a:gd name="connsiteY8" fmla="*/ 325381 h 343136"/>
                <a:gd name="connsiteX9" fmla="*/ 665825 w 941033"/>
                <a:gd name="connsiteY9" fmla="*/ 334259 h 343136"/>
                <a:gd name="connsiteX10" fmla="*/ 719091 w 941033"/>
                <a:gd name="connsiteY10" fmla="*/ 343136 h 343136"/>
                <a:gd name="connsiteX11" fmla="*/ 905522 w 941033"/>
                <a:gd name="connsiteY11" fmla="*/ 325381 h 343136"/>
                <a:gd name="connsiteX12" fmla="*/ 932155 w 941033"/>
                <a:gd name="connsiteY12" fmla="*/ 298748 h 343136"/>
                <a:gd name="connsiteX13" fmla="*/ 941033 w 941033"/>
                <a:gd name="connsiteY13" fmla="*/ 245482 h 343136"/>
                <a:gd name="connsiteX14" fmla="*/ 878889 w 941033"/>
                <a:gd name="connsiteY14" fmla="*/ 50173 h 343136"/>
                <a:gd name="connsiteX15" fmla="*/ 834501 w 941033"/>
                <a:gd name="connsiteY15" fmla="*/ 41295 h 343136"/>
                <a:gd name="connsiteX16" fmla="*/ 674702 w 941033"/>
                <a:gd name="connsiteY16" fmla="*/ 50173 h 343136"/>
                <a:gd name="connsiteX17" fmla="*/ 639192 w 941033"/>
                <a:gd name="connsiteY17" fmla="*/ 59051 h 343136"/>
                <a:gd name="connsiteX18" fmla="*/ 594803 w 941033"/>
                <a:gd name="connsiteY18" fmla="*/ 67928 h 343136"/>
                <a:gd name="connsiteX19" fmla="*/ 275207 w 941033"/>
                <a:gd name="connsiteY19" fmla="*/ 59051 h 343136"/>
                <a:gd name="connsiteX20" fmla="*/ 221941 w 941033"/>
                <a:gd name="connsiteY20" fmla="*/ 41295 h 343136"/>
                <a:gd name="connsiteX21" fmla="*/ 159798 w 941033"/>
                <a:gd name="connsiteY21" fmla="*/ 5785 h 343136"/>
                <a:gd name="connsiteX22" fmla="*/ 97654 w 941033"/>
                <a:gd name="connsiteY22" fmla="*/ 5785 h 343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1033" h="343136">
                  <a:moveTo>
                    <a:pt x="97654" y="5785"/>
                  </a:moveTo>
                  <a:cubicBezTo>
                    <a:pt x="79899" y="13183"/>
                    <a:pt x="69783" y="37327"/>
                    <a:pt x="53266" y="50173"/>
                  </a:cubicBezTo>
                  <a:cubicBezTo>
                    <a:pt x="-43464" y="125406"/>
                    <a:pt x="61096" y="24584"/>
                    <a:pt x="0" y="85684"/>
                  </a:cubicBezTo>
                  <a:cubicBezTo>
                    <a:pt x="8878" y="127113"/>
                    <a:pt x="10191" y="170922"/>
                    <a:pt x="26633" y="209971"/>
                  </a:cubicBezTo>
                  <a:cubicBezTo>
                    <a:pt x="34753" y="229256"/>
                    <a:pt x="54281" y="241805"/>
                    <a:pt x="71021" y="254360"/>
                  </a:cubicBezTo>
                  <a:cubicBezTo>
                    <a:pt x="82858" y="263238"/>
                    <a:pt x="93062" y="274870"/>
                    <a:pt x="106532" y="280993"/>
                  </a:cubicBezTo>
                  <a:cubicBezTo>
                    <a:pt x="126144" y="289908"/>
                    <a:pt x="147683" y="293904"/>
                    <a:pt x="168675" y="298748"/>
                  </a:cubicBezTo>
                  <a:cubicBezTo>
                    <a:pt x="274862" y="323253"/>
                    <a:pt x="487644" y="315217"/>
                    <a:pt x="532660" y="316503"/>
                  </a:cubicBezTo>
                  <a:lnTo>
                    <a:pt x="594803" y="325381"/>
                  </a:lnTo>
                  <a:lnTo>
                    <a:pt x="665825" y="334259"/>
                  </a:lnTo>
                  <a:cubicBezTo>
                    <a:pt x="683644" y="336805"/>
                    <a:pt x="701336" y="340177"/>
                    <a:pt x="719091" y="343136"/>
                  </a:cubicBezTo>
                  <a:cubicBezTo>
                    <a:pt x="781235" y="337218"/>
                    <a:pt x="844409" y="338113"/>
                    <a:pt x="905522" y="325381"/>
                  </a:cubicBezTo>
                  <a:cubicBezTo>
                    <a:pt x="917813" y="322820"/>
                    <a:pt x="927056" y="310221"/>
                    <a:pt x="932155" y="298748"/>
                  </a:cubicBezTo>
                  <a:cubicBezTo>
                    <a:pt x="939466" y="282299"/>
                    <a:pt x="938074" y="263237"/>
                    <a:pt x="941033" y="245482"/>
                  </a:cubicBezTo>
                  <a:cubicBezTo>
                    <a:pt x="914707" y="61202"/>
                    <a:pt x="974905" y="71511"/>
                    <a:pt x="878889" y="50173"/>
                  </a:cubicBezTo>
                  <a:cubicBezTo>
                    <a:pt x="864159" y="46900"/>
                    <a:pt x="849297" y="44254"/>
                    <a:pt x="834501" y="41295"/>
                  </a:cubicBezTo>
                  <a:cubicBezTo>
                    <a:pt x="781235" y="44254"/>
                    <a:pt x="727831" y="45343"/>
                    <a:pt x="674702" y="50173"/>
                  </a:cubicBezTo>
                  <a:cubicBezTo>
                    <a:pt x="662551" y="51278"/>
                    <a:pt x="651102" y="56404"/>
                    <a:pt x="639192" y="59051"/>
                  </a:cubicBezTo>
                  <a:cubicBezTo>
                    <a:pt x="624462" y="62324"/>
                    <a:pt x="609599" y="64969"/>
                    <a:pt x="594803" y="67928"/>
                  </a:cubicBezTo>
                  <a:cubicBezTo>
                    <a:pt x="488271" y="64969"/>
                    <a:pt x="381509" y="66644"/>
                    <a:pt x="275207" y="59051"/>
                  </a:cubicBezTo>
                  <a:cubicBezTo>
                    <a:pt x="256539" y="57718"/>
                    <a:pt x="239044" y="48896"/>
                    <a:pt x="221941" y="41295"/>
                  </a:cubicBezTo>
                  <a:cubicBezTo>
                    <a:pt x="174208" y="20080"/>
                    <a:pt x="217364" y="23498"/>
                    <a:pt x="159798" y="5785"/>
                  </a:cubicBezTo>
                  <a:cubicBezTo>
                    <a:pt x="133722" y="-2239"/>
                    <a:pt x="115409" y="-1613"/>
                    <a:pt x="97654" y="57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EE95EDC-2D87-2CF8-D1FA-241CFA73E4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4023"/>
          <a:stretch/>
        </p:blipFill>
        <p:spPr>
          <a:xfrm>
            <a:off x="2467509" y="4409633"/>
            <a:ext cx="2691636" cy="6286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C736E9-8C0D-3963-D100-A0850A3478FA}"/>
              </a:ext>
            </a:extLst>
          </p:cNvPr>
          <p:cNvSpPr txBox="1"/>
          <p:nvPr/>
        </p:nvSpPr>
        <p:spPr>
          <a:xfrm>
            <a:off x="6192173" y="5014079"/>
            <a:ext cx="59036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6000" dirty="0">
                <a:solidFill>
                  <a:schemeClr val="bg1">
                    <a:lumMod val="95000"/>
                  </a:schemeClr>
                </a:solidFill>
              </a:rPr>
              <a:t>Grazie a tutti!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DE353D-3AFE-8131-A866-479BE779B8FA}"/>
              </a:ext>
            </a:extLst>
          </p:cNvPr>
          <p:cNvSpPr txBox="1"/>
          <p:nvPr/>
        </p:nvSpPr>
        <p:spPr>
          <a:xfrm>
            <a:off x="539430" y="6255784"/>
            <a:ext cx="1747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1D68B3"/>
                </a:solidFill>
              </a:rPr>
              <a:t>/</a:t>
            </a:r>
            <a:r>
              <a:rPr lang="it-IT" sz="2400" dirty="0" err="1">
                <a:solidFill>
                  <a:srgbClr val="1D68B3"/>
                </a:solidFill>
              </a:rPr>
              <a:t>davide</a:t>
            </a:r>
            <a:r>
              <a:rPr lang="it-IT" sz="2400" dirty="0">
                <a:solidFill>
                  <a:srgbClr val="1D68B3"/>
                </a:solidFill>
              </a:rPr>
              <a:t>-pi</a:t>
            </a:r>
          </a:p>
        </p:txBody>
      </p:sp>
      <p:pic>
        <p:nvPicPr>
          <p:cNvPr id="1028" name="Picture 4" descr="Linkedin logo PNG Free Download 21492181 PNG">
            <a:extLst>
              <a:ext uri="{FF2B5EF4-FFF2-40B4-BE49-F238E27FC236}">
                <a16:creationId xmlns:a16="http://schemas.microsoft.com/office/drawing/2014/main" id="{809CE89D-5563-66BD-CC7A-B45A16D99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16307"/>
            <a:ext cx="740620" cy="74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03165B45-2BFF-CF56-1405-BC89D2DF4CCA}"/>
              </a:ext>
            </a:extLst>
          </p:cNvPr>
          <p:cNvSpPr/>
          <p:nvPr/>
        </p:nvSpPr>
        <p:spPr>
          <a:xfrm>
            <a:off x="-1" y="2487687"/>
            <a:ext cx="2089951" cy="1319753"/>
          </a:xfrm>
          <a:prstGeom prst="homePlate">
            <a:avLst/>
          </a:pr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92001F61-830E-1985-0FCB-3C8BBB956AE0}"/>
              </a:ext>
            </a:extLst>
          </p:cNvPr>
          <p:cNvSpPr/>
          <p:nvPr/>
        </p:nvSpPr>
        <p:spPr>
          <a:xfrm>
            <a:off x="-1" y="3404198"/>
            <a:ext cx="1603528" cy="1319753"/>
          </a:xfrm>
          <a:prstGeom prst="homePlate">
            <a:avLst>
              <a:gd name="adj" fmla="val 51248"/>
            </a:avLst>
          </a:prstGeom>
          <a:solidFill>
            <a:srgbClr val="3A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59116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1E8082F-EE4C-B828-736C-698F174FC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effectLst/>
              </a:rPr>
              <a:t>FONDAMENTI DI DEVOPS</a:t>
            </a:r>
            <a:endParaRPr lang="it-IT" dirty="0"/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692FCA21-8DC5-2924-9ACD-DC2D20CAA4AB}"/>
              </a:ext>
            </a:extLst>
          </p:cNvPr>
          <p:cNvSpPr/>
          <p:nvPr/>
        </p:nvSpPr>
        <p:spPr>
          <a:xfrm rot="10800000">
            <a:off x="6096000" y="1690689"/>
            <a:ext cx="6096001" cy="2204630"/>
          </a:xfrm>
          <a:prstGeom prst="homePlate">
            <a:avLst>
              <a:gd name="adj" fmla="val 53013"/>
            </a:avLst>
          </a:prstGeom>
          <a:solidFill>
            <a:srgbClr val="37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313AD-DDAD-F328-2F25-A8628F9BCAC7}"/>
              </a:ext>
            </a:extLst>
          </p:cNvPr>
          <p:cNvSpPr txBox="1"/>
          <p:nvPr/>
        </p:nvSpPr>
        <p:spPr>
          <a:xfrm>
            <a:off x="6834975" y="2254395"/>
            <a:ext cx="53570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200" dirty="0">
                <a:solidFill>
                  <a:schemeClr val="bg1">
                    <a:lumMod val="95000"/>
                  </a:schemeClr>
                </a:solidFill>
              </a:rPr>
              <a:t>Una </a:t>
            </a:r>
            <a:r>
              <a:rPr lang="it-IT" sz="3200" dirty="0">
                <a:solidFill>
                  <a:srgbClr val="F2F2F2"/>
                </a:solidFill>
              </a:rPr>
              <a:t>chiacchierata</a:t>
            </a:r>
            <a:r>
              <a:rPr lang="it-IT" sz="3200" dirty="0">
                <a:solidFill>
                  <a:schemeClr val="bg1">
                    <a:lumMod val="95000"/>
                  </a:schemeClr>
                </a:solidFill>
              </a:rPr>
              <a:t> sulle mie prime esperienze con DevOps</a:t>
            </a:r>
            <a:endParaRPr lang="it-IT" sz="3200" dirty="0">
              <a:effectLst/>
            </a:endParaRPr>
          </a:p>
        </p:txBody>
      </p:sp>
      <p:sp>
        <p:nvSpPr>
          <p:cNvPr id="10" name="Title 10">
            <a:extLst>
              <a:ext uri="{FF2B5EF4-FFF2-40B4-BE49-F238E27FC236}">
                <a16:creationId xmlns:a16="http://schemas.microsoft.com/office/drawing/2014/main" id="{E1AC57DC-CF33-AC14-8CBE-F994C8535DC6}"/>
              </a:ext>
            </a:extLst>
          </p:cNvPr>
          <p:cNvSpPr txBox="1">
            <a:spLocks/>
          </p:cNvSpPr>
          <p:nvPr/>
        </p:nvSpPr>
        <p:spPr>
          <a:xfrm>
            <a:off x="1324623" y="3698475"/>
            <a:ext cx="5888511" cy="1583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3200" b="1" i="1" dirty="0"/>
              <a:t>Introduzione a DevOps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800" b="1" i="1" dirty="0">
                <a:solidFill>
                  <a:schemeClr val="bg1">
                    <a:lumMod val="75000"/>
                  </a:schemeClr>
                </a:solidFill>
              </a:rPr>
              <a:t>I principi fondamentali di DevOps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800" b="1" i="1" dirty="0">
                <a:solidFill>
                  <a:schemeClr val="bg1">
                    <a:lumMod val="75000"/>
                  </a:schemeClr>
                </a:solidFill>
              </a:rPr>
              <a:t>Esperienze dirette di DevOps</a:t>
            </a:r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E45B46CC-F8C8-A265-3523-DD933BCA2215}"/>
              </a:ext>
            </a:extLst>
          </p:cNvPr>
          <p:cNvSpPr/>
          <p:nvPr/>
        </p:nvSpPr>
        <p:spPr>
          <a:xfrm>
            <a:off x="-765328" y="4621736"/>
            <a:ext cx="2089951" cy="1319753"/>
          </a:xfrm>
          <a:prstGeom prst="homePlate">
            <a:avLst/>
          </a:pr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F934564D-2FF9-6BD9-BA0F-B69E0D85EC8C}"/>
              </a:ext>
            </a:extLst>
          </p:cNvPr>
          <p:cNvSpPr/>
          <p:nvPr/>
        </p:nvSpPr>
        <p:spPr>
          <a:xfrm>
            <a:off x="-765328" y="5538247"/>
            <a:ext cx="1603528" cy="1319753"/>
          </a:xfrm>
          <a:prstGeom prst="homePlate">
            <a:avLst>
              <a:gd name="adj" fmla="val 51248"/>
            </a:avLst>
          </a:prstGeom>
          <a:solidFill>
            <a:srgbClr val="3A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83597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blue and pink question marks&#10;&#10;Description automatically generated">
            <a:extLst>
              <a:ext uri="{FF2B5EF4-FFF2-40B4-BE49-F238E27FC236}">
                <a16:creationId xmlns:a16="http://schemas.microsoft.com/office/drawing/2014/main" id="{0370321D-3923-9E63-E23D-509A569E4C9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1127" y="2708256"/>
            <a:ext cx="4149745" cy="414974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8313AD-DDAD-F328-2F25-A8628F9BCAC7}"/>
              </a:ext>
            </a:extLst>
          </p:cNvPr>
          <p:cNvSpPr txBox="1"/>
          <p:nvPr/>
        </p:nvSpPr>
        <p:spPr>
          <a:xfrm>
            <a:off x="838200" y="365124"/>
            <a:ext cx="11353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latin typeface="Calibri Light (Headings)"/>
              </a:rPr>
              <a:t>Introduzione a DevOps</a:t>
            </a:r>
            <a:endParaRPr lang="it-IT" sz="4400" b="1" dirty="0">
              <a:effectLst/>
              <a:latin typeface="Calibri Light (Headings)"/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92C035A8-EB79-11E8-DEC6-E3E7521822D3}"/>
              </a:ext>
            </a:extLst>
          </p:cNvPr>
          <p:cNvSpPr/>
          <p:nvPr/>
        </p:nvSpPr>
        <p:spPr>
          <a:xfrm>
            <a:off x="0" y="4621736"/>
            <a:ext cx="2089951" cy="1319753"/>
          </a:xfrm>
          <a:prstGeom prst="homePlate">
            <a:avLst/>
          </a:pr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C11322FB-DC50-B489-DDEB-FF9D0CC43586}"/>
              </a:ext>
            </a:extLst>
          </p:cNvPr>
          <p:cNvSpPr/>
          <p:nvPr/>
        </p:nvSpPr>
        <p:spPr>
          <a:xfrm>
            <a:off x="0" y="5538247"/>
            <a:ext cx="1603528" cy="1319753"/>
          </a:xfrm>
          <a:prstGeom prst="homePlate">
            <a:avLst>
              <a:gd name="adj" fmla="val 51248"/>
            </a:avLst>
          </a:prstGeom>
          <a:solidFill>
            <a:srgbClr val="3A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913B3B78-8515-2C0C-E9F9-82580DCC3A1C}"/>
              </a:ext>
            </a:extLst>
          </p:cNvPr>
          <p:cNvSpPr/>
          <p:nvPr/>
        </p:nvSpPr>
        <p:spPr>
          <a:xfrm rot="10800000">
            <a:off x="11575961" y="1690689"/>
            <a:ext cx="6096001" cy="883607"/>
          </a:xfrm>
          <a:prstGeom prst="homePlate">
            <a:avLst>
              <a:gd name="adj" fmla="val 53013"/>
            </a:avLst>
          </a:prstGeom>
          <a:solidFill>
            <a:srgbClr val="37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9EA37E-BF0E-FD76-D988-D0C8FF26503D}"/>
              </a:ext>
            </a:extLst>
          </p:cNvPr>
          <p:cNvSpPr txBox="1"/>
          <p:nvPr/>
        </p:nvSpPr>
        <p:spPr>
          <a:xfrm>
            <a:off x="8090391" y="1870883"/>
            <a:ext cx="3413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i="1" dirty="0">
                <a:latin typeface="+mj-lt"/>
              </a:rPr>
              <a:t>Perché è nato DevOps?</a:t>
            </a:r>
          </a:p>
        </p:txBody>
      </p:sp>
    </p:spTree>
    <p:extLst>
      <p:ext uri="{BB962C8B-B14F-4D97-AF65-F5344CB8AC3E}">
        <p14:creationId xmlns:p14="http://schemas.microsoft.com/office/powerpoint/2010/main" val="1453528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handshake with a black background&#10;&#10;Description automatically generated">
            <a:extLst>
              <a:ext uri="{FF2B5EF4-FFF2-40B4-BE49-F238E27FC236}">
                <a16:creationId xmlns:a16="http://schemas.microsoft.com/office/drawing/2014/main" id="{6C71A659-CB34-6B95-F2E5-DBB7FDF383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8101" y="3249741"/>
            <a:ext cx="2592317" cy="1553896"/>
          </a:xfrm>
          <a:prstGeom prst="rect">
            <a:avLst/>
          </a:prstGeom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8313AD-DDAD-F328-2F25-A8628F9BCAC7}"/>
              </a:ext>
            </a:extLst>
          </p:cNvPr>
          <p:cNvSpPr txBox="1"/>
          <p:nvPr/>
        </p:nvSpPr>
        <p:spPr>
          <a:xfrm>
            <a:off x="838200" y="365124"/>
            <a:ext cx="11353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latin typeface="Calibri Light (Headings)"/>
              </a:rPr>
              <a:t>Introduzione a DevOps</a:t>
            </a:r>
            <a:endParaRPr lang="it-IT" sz="4400" b="1" dirty="0">
              <a:effectLst/>
              <a:latin typeface="Calibri Light (Headings)"/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92C035A8-EB79-11E8-DEC6-E3E7521822D3}"/>
              </a:ext>
            </a:extLst>
          </p:cNvPr>
          <p:cNvSpPr/>
          <p:nvPr/>
        </p:nvSpPr>
        <p:spPr>
          <a:xfrm>
            <a:off x="0" y="4621736"/>
            <a:ext cx="2089951" cy="1319753"/>
          </a:xfrm>
          <a:prstGeom prst="homePlate">
            <a:avLst/>
          </a:pr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C11322FB-DC50-B489-DDEB-FF9D0CC43586}"/>
              </a:ext>
            </a:extLst>
          </p:cNvPr>
          <p:cNvSpPr/>
          <p:nvPr/>
        </p:nvSpPr>
        <p:spPr>
          <a:xfrm>
            <a:off x="0" y="5538247"/>
            <a:ext cx="1603528" cy="1319753"/>
          </a:xfrm>
          <a:prstGeom prst="homePlate">
            <a:avLst>
              <a:gd name="adj" fmla="val 51248"/>
            </a:avLst>
          </a:prstGeom>
          <a:solidFill>
            <a:srgbClr val="3A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4F6111-6B20-C3CA-22CE-1CF0EF59F029}"/>
              </a:ext>
            </a:extLst>
          </p:cNvPr>
          <p:cNvSpPr txBox="1"/>
          <p:nvPr/>
        </p:nvSpPr>
        <p:spPr>
          <a:xfrm>
            <a:off x="2817740" y="3130421"/>
            <a:ext cx="65565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i="1" dirty="0">
                <a:latin typeface="+mj-lt"/>
              </a:rPr>
              <a:t>Necessità di </a:t>
            </a:r>
            <a:r>
              <a:rPr lang="it-IT" sz="2800" b="1" i="1" dirty="0">
                <a:latin typeface="+mj-lt"/>
              </a:rPr>
              <a:t>collaborazione</a:t>
            </a:r>
            <a:r>
              <a:rPr lang="it-IT" sz="2800" i="1" dirty="0">
                <a:latin typeface="+mj-lt"/>
              </a:rPr>
              <a:t>!</a:t>
            </a:r>
            <a:br>
              <a:rPr lang="it-IT" sz="2800" i="1" dirty="0">
                <a:latin typeface="+mj-lt"/>
              </a:rPr>
            </a:br>
            <a:r>
              <a:rPr lang="it-IT" sz="2800" i="1" dirty="0">
                <a:latin typeface="+mj-lt"/>
              </a:rPr>
              <a:t>Tra: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800" b="1" i="1" dirty="0">
                <a:solidFill>
                  <a:srgbClr val="ED217C"/>
                </a:solidFill>
                <a:latin typeface="+mj-lt"/>
              </a:rPr>
              <a:t>Dev</a:t>
            </a:r>
            <a:r>
              <a:rPr lang="it-IT" sz="2800" i="1" dirty="0">
                <a:latin typeface="+mj-lt"/>
              </a:rPr>
              <a:t>: analisi e sviluppo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800" b="1" i="1" dirty="0">
                <a:solidFill>
                  <a:srgbClr val="3AC0C3"/>
                </a:solidFill>
                <a:latin typeface="+mj-lt"/>
              </a:rPr>
              <a:t>Ops</a:t>
            </a:r>
            <a:r>
              <a:rPr lang="it-IT" sz="2800" i="1" dirty="0">
                <a:latin typeface="+mj-lt"/>
              </a:rPr>
              <a:t>: rilascio e manutenzione</a:t>
            </a: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B6D34205-66C5-7603-0FB7-B0A82E2C610B}"/>
              </a:ext>
            </a:extLst>
          </p:cNvPr>
          <p:cNvSpPr/>
          <p:nvPr/>
        </p:nvSpPr>
        <p:spPr>
          <a:xfrm rot="10800000">
            <a:off x="11575961" y="1690689"/>
            <a:ext cx="6096001" cy="883607"/>
          </a:xfrm>
          <a:prstGeom prst="homePlate">
            <a:avLst>
              <a:gd name="adj" fmla="val 53013"/>
            </a:avLst>
          </a:prstGeom>
          <a:solidFill>
            <a:srgbClr val="37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E58A2C-C4CA-D63F-B3E7-46F000D16ACB}"/>
              </a:ext>
            </a:extLst>
          </p:cNvPr>
          <p:cNvSpPr txBox="1"/>
          <p:nvPr/>
        </p:nvSpPr>
        <p:spPr>
          <a:xfrm>
            <a:off x="8090391" y="1870883"/>
            <a:ext cx="3413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i="1" dirty="0">
                <a:latin typeface="+mj-lt"/>
              </a:rPr>
              <a:t>Perché è nato DevOps?</a:t>
            </a:r>
          </a:p>
        </p:txBody>
      </p:sp>
    </p:spTree>
    <p:extLst>
      <p:ext uri="{BB962C8B-B14F-4D97-AF65-F5344CB8AC3E}">
        <p14:creationId xmlns:p14="http://schemas.microsoft.com/office/powerpoint/2010/main" val="4155347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8313AD-DDAD-F328-2F25-A8628F9BCAC7}"/>
              </a:ext>
            </a:extLst>
          </p:cNvPr>
          <p:cNvSpPr txBox="1"/>
          <p:nvPr/>
        </p:nvSpPr>
        <p:spPr>
          <a:xfrm>
            <a:off x="838200" y="365124"/>
            <a:ext cx="11353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latin typeface="Calibri Light (Headings)"/>
              </a:rPr>
              <a:t>Introduzione</a:t>
            </a:r>
            <a:r>
              <a:rPr lang="en-US" sz="4400" b="1" dirty="0">
                <a:latin typeface="Calibri Light (Headings)"/>
              </a:rPr>
              <a:t> a DevOps</a:t>
            </a:r>
            <a:endParaRPr lang="en-US" sz="4400" b="1" dirty="0">
              <a:effectLst/>
              <a:latin typeface="Calibri Light (Headings)"/>
            </a:endParaRPr>
          </a:p>
        </p:txBody>
      </p:sp>
      <p:pic>
        <p:nvPicPr>
          <p:cNvPr id="8" name="Picture 7" descr="A cartoon of a person with his hands spread out&#10;&#10;Description automatically generated">
            <a:extLst>
              <a:ext uri="{FF2B5EF4-FFF2-40B4-BE49-F238E27FC236}">
                <a16:creationId xmlns:a16="http://schemas.microsoft.com/office/drawing/2014/main" id="{16416C78-2D90-2C61-C8C4-D21F232104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951" y="2697472"/>
            <a:ext cx="6251461" cy="4160528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D3E16ED5-0BAC-3C7B-5286-0FBF45B154DC}"/>
              </a:ext>
            </a:extLst>
          </p:cNvPr>
          <p:cNvSpPr/>
          <p:nvPr/>
        </p:nvSpPr>
        <p:spPr>
          <a:xfrm rot="10800000">
            <a:off x="6096000" y="1690689"/>
            <a:ext cx="6096001" cy="883607"/>
          </a:xfrm>
          <a:prstGeom prst="homePlate">
            <a:avLst>
              <a:gd name="adj" fmla="val 53013"/>
            </a:avLst>
          </a:prstGeom>
          <a:solidFill>
            <a:srgbClr val="37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D4196E-7AAD-E6FE-2851-7F2D562DB03A}"/>
              </a:ext>
            </a:extLst>
          </p:cNvPr>
          <p:cNvSpPr txBox="1"/>
          <p:nvPr/>
        </p:nvSpPr>
        <p:spPr>
          <a:xfrm>
            <a:off x="6515100" y="1870883"/>
            <a:ext cx="3228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i="1" dirty="0">
                <a:solidFill>
                  <a:srgbClr val="F2F2F2"/>
                </a:solidFill>
                <a:latin typeface="+mj-lt"/>
              </a:rPr>
              <a:t>Definizione di DevOps</a:t>
            </a:r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0D23D9B5-1122-702D-0869-BAF03D5080AD}"/>
              </a:ext>
            </a:extLst>
          </p:cNvPr>
          <p:cNvSpPr/>
          <p:nvPr/>
        </p:nvSpPr>
        <p:spPr>
          <a:xfrm>
            <a:off x="-765328" y="4621736"/>
            <a:ext cx="2089951" cy="1319753"/>
          </a:xfrm>
          <a:prstGeom prst="homePlate">
            <a:avLst/>
          </a:pr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82E7FD1D-1ACC-6A7B-EF21-8064613FFBE9}"/>
              </a:ext>
            </a:extLst>
          </p:cNvPr>
          <p:cNvSpPr/>
          <p:nvPr/>
        </p:nvSpPr>
        <p:spPr>
          <a:xfrm>
            <a:off x="-765328" y="5538247"/>
            <a:ext cx="1603528" cy="1319753"/>
          </a:xfrm>
          <a:prstGeom prst="homePlate">
            <a:avLst>
              <a:gd name="adj" fmla="val 51248"/>
            </a:avLst>
          </a:prstGeom>
          <a:solidFill>
            <a:srgbClr val="3A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36821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8313AD-DDAD-F328-2F25-A8628F9BCAC7}"/>
              </a:ext>
            </a:extLst>
          </p:cNvPr>
          <p:cNvSpPr txBox="1"/>
          <p:nvPr/>
        </p:nvSpPr>
        <p:spPr>
          <a:xfrm>
            <a:off x="838200" y="365124"/>
            <a:ext cx="11353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latin typeface="Calibri Light (Headings)"/>
              </a:rPr>
              <a:t>Introduzione a DevOps</a:t>
            </a:r>
            <a:endParaRPr lang="it-IT" sz="4400" b="1" dirty="0">
              <a:effectLst/>
              <a:latin typeface="Calibri Light (Headings)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4F6111-6B20-C3CA-22CE-1CF0EF59F029}"/>
              </a:ext>
            </a:extLst>
          </p:cNvPr>
          <p:cNvSpPr txBox="1"/>
          <p:nvPr/>
        </p:nvSpPr>
        <p:spPr>
          <a:xfrm>
            <a:off x="1996751" y="3130421"/>
            <a:ext cx="81984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i="1" dirty="0">
                <a:latin typeface="+mj-lt"/>
              </a:rPr>
              <a:t>O</a:t>
            </a:r>
            <a:r>
              <a:rPr lang="it-IT" sz="3200" b="1" i="1" dirty="0">
                <a:latin typeface="+mj-lt"/>
              </a:rPr>
              <a:t>riginariamente</a:t>
            </a:r>
            <a:r>
              <a:rPr lang="it-IT" sz="2800" i="1" dirty="0">
                <a:latin typeface="+mj-lt"/>
              </a:rPr>
              <a:t> era la combinazione dei termini development e operations.</a:t>
            </a:r>
            <a:br>
              <a:rPr lang="it-IT" sz="2800" i="1" dirty="0">
                <a:latin typeface="+mj-lt"/>
              </a:rPr>
            </a:br>
            <a:br>
              <a:rPr lang="it-IT" sz="2800" i="1" dirty="0">
                <a:latin typeface="+mj-lt"/>
              </a:rPr>
            </a:br>
            <a:r>
              <a:rPr lang="it-IT" sz="2800" i="1" dirty="0">
                <a:latin typeface="+mj-lt"/>
              </a:rPr>
              <a:t>Intesa a rappresentare un approccio collaborativo tra i due team.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1777C908-57D8-4DDB-6626-59D9F7D28D3A}"/>
              </a:ext>
            </a:extLst>
          </p:cNvPr>
          <p:cNvSpPr/>
          <p:nvPr/>
        </p:nvSpPr>
        <p:spPr>
          <a:xfrm rot="10800000">
            <a:off x="6096000" y="1690689"/>
            <a:ext cx="6096001" cy="883607"/>
          </a:xfrm>
          <a:prstGeom prst="homePlate">
            <a:avLst>
              <a:gd name="adj" fmla="val 53013"/>
            </a:avLst>
          </a:prstGeom>
          <a:solidFill>
            <a:srgbClr val="37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58FF68-BD7C-8C40-F9D5-AD6CF66AD6FC}"/>
              </a:ext>
            </a:extLst>
          </p:cNvPr>
          <p:cNvSpPr txBox="1"/>
          <p:nvPr/>
        </p:nvSpPr>
        <p:spPr>
          <a:xfrm>
            <a:off x="6515100" y="1870883"/>
            <a:ext cx="3228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i="1" dirty="0">
                <a:solidFill>
                  <a:srgbClr val="F2F2F2"/>
                </a:solidFill>
                <a:latin typeface="+mj-lt"/>
              </a:rPr>
              <a:t>Definizione di DevOps</a:t>
            </a: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7E5B2CC1-C85E-EB58-D565-2391CFDF8C54}"/>
              </a:ext>
            </a:extLst>
          </p:cNvPr>
          <p:cNvSpPr/>
          <p:nvPr/>
        </p:nvSpPr>
        <p:spPr>
          <a:xfrm>
            <a:off x="-765328" y="4621736"/>
            <a:ext cx="2089951" cy="1319753"/>
          </a:xfrm>
          <a:prstGeom prst="homePlate">
            <a:avLst/>
          </a:pr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426FEDAC-BCD7-B27E-7013-F5AB778CDF08}"/>
              </a:ext>
            </a:extLst>
          </p:cNvPr>
          <p:cNvSpPr/>
          <p:nvPr/>
        </p:nvSpPr>
        <p:spPr>
          <a:xfrm>
            <a:off x="-765328" y="5538247"/>
            <a:ext cx="1603528" cy="1319753"/>
          </a:xfrm>
          <a:prstGeom prst="homePlate">
            <a:avLst>
              <a:gd name="adj" fmla="val 51248"/>
            </a:avLst>
          </a:prstGeom>
          <a:solidFill>
            <a:srgbClr val="3A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55586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8313AD-DDAD-F328-2F25-A8628F9BCAC7}"/>
              </a:ext>
            </a:extLst>
          </p:cNvPr>
          <p:cNvSpPr txBox="1"/>
          <p:nvPr/>
        </p:nvSpPr>
        <p:spPr>
          <a:xfrm>
            <a:off x="838200" y="365124"/>
            <a:ext cx="11353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latin typeface="Calibri Light (Headings)"/>
              </a:rPr>
              <a:t>Introduzione</a:t>
            </a:r>
            <a:r>
              <a:rPr lang="en-US" sz="4400" b="1" dirty="0">
                <a:latin typeface="Calibri Light (Headings)"/>
              </a:rPr>
              <a:t> a DevOps</a:t>
            </a:r>
            <a:endParaRPr lang="en-US" sz="4400" b="1" dirty="0">
              <a:effectLst/>
              <a:latin typeface="Calibri Light (Headings)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5C5335-F43F-7AE5-8047-3D210B871040}"/>
              </a:ext>
            </a:extLst>
          </p:cNvPr>
          <p:cNvSpPr txBox="1"/>
          <p:nvPr/>
        </p:nvSpPr>
        <p:spPr>
          <a:xfrm>
            <a:off x="1996751" y="3130421"/>
            <a:ext cx="819849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i="1" dirty="0">
                <a:latin typeface="+mj-lt"/>
              </a:rPr>
              <a:t>Tuttavia, ritengo che questa definizione </a:t>
            </a:r>
            <a:r>
              <a:rPr lang="it-IT" sz="3200" b="1" i="1" dirty="0">
                <a:latin typeface="+mj-lt"/>
              </a:rPr>
              <a:t>oggi</a:t>
            </a:r>
            <a:r>
              <a:rPr lang="it-IT" sz="3200" i="1" dirty="0">
                <a:latin typeface="+mj-lt"/>
              </a:rPr>
              <a:t>,</a:t>
            </a:r>
            <a:r>
              <a:rPr lang="it-IT" sz="2800" i="1" dirty="0">
                <a:latin typeface="+mj-lt"/>
              </a:rPr>
              <a:t> si sia evoluta.</a:t>
            </a:r>
            <a:br>
              <a:rPr lang="it-IT" sz="2800" i="1" dirty="0">
                <a:latin typeface="+mj-lt"/>
              </a:rPr>
            </a:br>
            <a:br>
              <a:rPr lang="it-IT" sz="2800" i="1" dirty="0">
                <a:latin typeface="+mj-lt"/>
              </a:rPr>
            </a:br>
            <a:r>
              <a:rPr lang="it-IT" sz="2800" b="1" i="1" dirty="0">
                <a:latin typeface="+mj-lt"/>
              </a:rPr>
              <a:t>DevOps</a:t>
            </a:r>
            <a:r>
              <a:rPr lang="it-IT" sz="2800" i="1" dirty="0">
                <a:latin typeface="+mj-lt"/>
              </a:rPr>
              <a:t> è diventato una "</a:t>
            </a:r>
            <a:r>
              <a:rPr lang="it-IT" sz="2800" b="1" i="1" dirty="0">
                <a:latin typeface="+mj-lt"/>
              </a:rPr>
              <a:t>forma mentis</a:t>
            </a:r>
            <a:r>
              <a:rPr lang="it-IT" sz="2800" i="1" dirty="0">
                <a:latin typeface="+mj-lt"/>
              </a:rPr>
              <a:t>" atta </a:t>
            </a:r>
            <a:r>
              <a:rPr lang="it-IT" sz="2800" b="1" i="1" dirty="0">
                <a:latin typeface="+mj-lt"/>
              </a:rPr>
              <a:t>non solo</a:t>
            </a:r>
            <a:r>
              <a:rPr lang="it-IT" sz="2800" i="1" dirty="0">
                <a:latin typeface="+mj-lt"/>
              </a:rPr>
              <a:t> a favorire un approccio collaborativo tra i team, ma anche a </a:t>
            </a:r>
            <a:r>
              <a:rPr lang="it-IT" sz="2800" b="1" i="1" dirty="0">
                <a:latin typeface="+mj-lt"/>
              </a:rPr>
              <a:t>migliorare attivamente</a:t>
            </a:r>
            <a:r>
              <a:rPr lang="it-IT" sz="2800" i="1" dirty="0">
                <a:latin typeface="+mj-lt"/>
              </a:rPr>
              <a:t> la qualità del lavoro svolto.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400A1099-EEDF-B939-514A-502E562D784E}"/>
              </a:ext>
            </a:extLst>
          </p:cNvPr>
          <p:cNvSpPr/>
          <p:nvPr/>
        </p:nvSpPr>
        <p:spPr>
          <a:xfrm rot="10800000">
            <a:off x="6096000" y="1690689"/>
            <a:ext cx="6096001" cy="883607"/>
          </a:xfrm>
          <a:prstGeom prst="homePlate">
            <a:avLst>
              <a:gd name="adj" fmla="val 53013"/>
            </a:avLst>
          </a:prstGeom>
          <a:solidFill>
            <a:srgbClr val="37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C09101-769D-FE56-A8AC-99440B0EB425}"/>
              </a:ext>
            </a:extLst>
          </p:cNvPr>
          <p:cNvSpPr txBox="1"/>
          <p:nvPr/>
        </p:nvSpPr>
        <p:spPr>
          <a:xfrm>
            <a:off x="6515100" y="1870883"/>
            <a:ext cx="3228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i="1" dirty="0">
                <a:solidFill>
                  <a:srgbClr val="F2F2F2"/>
                </a:solidFill>
                <a:latin typeface="+mj-lt"/>
              </a:rPr>
              <a:t>Definizione di DevOps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6ACF9073-082F-38D7-1DB8-100340D5736F}"/>
              </a:ext>
            </a:extLst>
          </p:cNvPr>
          <p:cNvSpPr/>
          <p:nvPr/>
        </p:nvSpPr>
        <p:spPr>
          <a:xfrm>
            <a:off x="-765328" y="4621736"/>
            <a:ext cx="2089951" cy="1319753"/>
          </a:xfrm>
          <a:prstGeom prst="homePlate">
            <a:avLst/>
          </a:pr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FE401E69-6848-A234-F5B8-A37920A91CCA}"/>
              </a:ext>
            </a:extLst>
          </p:cNvPr>
          <p:cNvSpPr/>
          <p:nvPr/>
        </p:nvSpPr>
        <p:spPr>
          <a:xfrm>
            <a:off x="-765328" y="5538247"/>
            <a:ext cx="1603528" cy="1319753"/>
          </a:xfrm>
          <a:prstGeom prst="homePlate">
            <a:avLst>
              <a:gd name="adj" fmla="val 51248"/>
            </a:avLst>
          </a:prstGeom>
          <a:solidFill>
            <a:srgbClr val="3A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" name="Picture 1" descr="A hand holding a green circle&#10;&#10;Description automatically generated">
            <a:extLst>
              <a:ext uri="{FF2B5EF4-FFF2-40B4-BE49-F238E27FC236}">
                <a16:creationId xmlns:a16="http://schemas.microsoft.com/office/drawing/2014/main" id="{633825F4-8E64-0D76-9577-870E99E0A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741" y="4421180"/>
            <a:ext cx="3098413" cy="223492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8050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687A72F-65C8-421B-ADCB-88DDF6A715AA}" vid="{679EDAA2-45BA-44F1-92D8-5384799E55E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c3c3066-8ae1-418d-91f4-7d5220d2ceef" xsi:nil="true"/>
    <lcf76f155ced4ddcb4097134ff3c332f xmlns="b409f4bc-7e17-4946-b846-71960f4c061f">
      <Terms xmlns="http://schemas.microsoft.com/office/infopath/2007/PartnerControls"/>
    </lcf76f155ced4ddcb4097134ff3c332f>
    <_Flow_SignoffStatus xmlns="b409f4bc-7e17-4946-b846-71960f4c061f" xsi:nil="true"/>
    <Description0 xmlns="b409f4bc-7e17-4946-b846-71960f4c061f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C2851792AFE6443A43948FEEE62D703" ma:contentTypeVersion="19" ma:contentTypeDescription="Create a new document." ma:contentTypeScope="" ma:versionID="f74f752f55627034384cb6a66e38884e">
  <xsd:schema xmlns:xsd="http://www.w3.org/2001/XMLSchema" xmlns:xs="http://www.w3.org/2001/XMLSchema" xmlns:p="http://schemas.microsoft.com/office/2006/metadata/properties" xmlns:ns2="b409f4bc-7e17-4946-b846-71960f4c061f" xmlns:ns3="fc3c3066-8ae1-418d-91f4-7d5220d2ceef" targetNamespace="http://schemas.microsoft.com/office/2006/metadata/properties" ma:root="true" ma:fieldsID="6d3b632364ad88291d0d9e1e94eaf319" ns2:_="" ns3:_="">
    <xsd:import namespace="b409f4bc-7e17-4946-b846-71960f4c061f"/>
    <xsd:import namespace="fc3c3066-8ae1-418d-91f4-7d5220d2cee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Description0" minOccurs="0"/>
                <xsd:element ref="ns2:lcf76f155ced4ddcb4097134ff3c332f" minOccurs="0"/>
                <xsd:element ref="ns3:TaxCatchAll" minOccurs="0"/>
                <xsd:element ref="ns2:_Flow_SignoffStatu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09f4bc-7e17-4946-b846-71960f4c061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Description0" ma:index="21" nillable="true" ma:displayName="Description" ma:internalName="Description0">
      <xsd:simpleType>
        <xsd:restriction base="dms:Text">
          <xsd:maxLength value="255"/>
        </xsd:restriction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2e92deb1-7508-42ff-b8b1-d0f0d31092c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_Flow_SignoffStatus" ma:index="25" nillable="true" ma:displayName="Stato consenso" ma:internalName="Stato_x0020_consenso">
      <xsd:simpleType>
        <xsd:restriction base="dms:Text"/>
      </xsd:simple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3c3066-8ae1-418d-91f4-7d5220d2cee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bcb5c9d2-558a-4b31-bdda-767e6b445747}" ma:internalName="TaxCatchAll" ma:showField="CatchAllData" ma:web="fc3c3066-8ae1-418d-91f4-7d5220d2cee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386F965-8875-48CE-89C9-756402B25845}">
  <ds:schemaRefs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066236b4-6a2a-482b-9b6f-bdf9206295c2"/>
    <ds:schemaRef ds:uri="421a4595-c0e5-4437-b525-b140d6ba4fc1"/>
    <ds:schemaRef ds:uri="fc3c3066-8ae1-418d-91f4-7d5220d2ceef"/>
    <ds:schemaRef ds:uri="b409f4bc-7e17-4946-b846-71960f4c061f"/>
  </ds:schemaRefs>
</ds:datastoreItem>
</file>

<file path=customXml/itemProps2.xml><?xml version="1.0" encoding="utf-8"?>
<ds:datastoreItem xmlns:ds="http://schemas.openxmlformats.org/officeDocument/2006/customXml" ds:itemID="{07B2B92A-6214-48CB-AC7C-2B3592ED86C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409f4bc-7e17-4946-b846-71960f4c061f"/>
    <ds:schemaRef ds:uri="fc3c3066-8ae1-418d-91f4-7d5220d2cee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2D3FCB1-100E-48B1-8A81-7AA7001D79C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DOH23</Template>
  <TotalTime>608</TotalTime>
  <Words>990</Words>
  <Application>Microsoft Office PowerPoint</Application>
  <PresentationFormat>Widescreen</PresentationFormat>
  <Paragraphs>141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Calibri Light (Headings)</vt:lpstr>
      <vt:lpstr>Segoe UI</vt:lpstr>
      <vt:lpstr>Office Theme</vt:lpstr>
      <vt:lpstr>PowerPoint Presentation</vt:lpstr>
      <vt:lpstr>PowerPoint Presentation</vt:lpstr>
      <vt:lpstr>FONDAMENTI DI DEVOPS - Cod. 01234</vt:lpstr>
      <vt:lpstr>FONDAMENTI DI DEVOPS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FONDAMENTI DI DEVOPS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FONDAMENTI DI DEVOPS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Ilaria Ottonello</dc:creator>
  <cp:lastModifiedBy>Alessandro Alpi</cp:lastModifiedBy>
  <cp:revision>7</cp:revision>
  <dcterms:created xsi:type="dcterms:W3CDTF">2023-10-10T15:44:48Z</dcterms:created>
  <dcterms:modified xsi:type="dcterms:W3CDTF">2023-10-24T10:38:46Z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0x0101004C2851792AFE6443A43948FEEE62D703</vt:lpwstr>
  </property>
  <property fmtid="{D5CDD505-2E9C-101B-9397-08002B2CF9AE}" pid="3" name="MediaServiceImageTags">
    <vt:lpwstr/>
  </property>
</Properties>
</file>